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
<Relationships xmlns="http://schemas.openxmlformats.org/package/2006/relationships">
  <Relationship Id="rId3" Type="http://schemas.openxmlformats.org/package/2006/relationships/metadata/core-properties" Target="docProps/core.xml" />
  <Relationship Id="rId2" Type="http://schemas.openxmlformats.org/package/2006/relationships/metadata/thumbnail" Target="docProps/thumbnail.jpeg" />
  <Relationship Id="rId1" Type="http://schemas.openxmlformats.org/officeDocument/2006/relationships/officeDocument" Target="ppt/presentation.xml" />
  <Relationship Id="rId4" Type="http://schemas.openxmlformats.org/officeDocument/2006/relationships/extended-properties" Target="docProps/app.xml" 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8" r:id="rId3"/>
    <p:sldId id="364" r:id="rId4"/>
    <p:sldId id="369" r:id="rId5"/>
    <p:sldId id="365" r:id="rId6"/>
    <p:sldId id="372" r:id="rId7"/>
    <p:sldId id="370" r:id="rId8"/>
    <p:sldId id="373" r:id="rId9"/>
    <p:sldId id="377" r:id="rId10"/>
    <p:sldId id="366" r:id="rId11"/>
    <p:sldId id="382" r:id="rId12"/>
    <p:sldId id="384" r:id="rId13"/>
    <p:sldId id="383" r:id="rId14"/>
    <p:sldId id="371" r:id="rId15"/>
    <p:sldId id="376" r:id="rId16"/>
    <p:sldId id="380" r:id="rId17"/>
    <p:sldId id="375" r:id="rId18"/>
    <p:sldId id="378" r:id="rId19"/>
    <p:sldId id="379" r:id="rId20"/>
    <p:sldId id="280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3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
<Relationships xmlns="http://schemas.openxmlformats.org/package/2006/relationships">
  <Relationship Id="rId8" Type="http://schemas.openxmlformats.org/officeDocument/2006/relationships/slide" Target="slides/slide7.xml" />
  <Relationship Id="rId13" Type="http://schemas.openxmlformats.org/officeDocument/2006/relationships/slide" Target="slides/slide12.xml" />
  <Relationship Id="rId18" Type="http://schemas.openxmlformats.org/officeDocument/2006/relationships/slide" Target="slides/slide17.xml" />
  <Relationship Id="rId26" Type="http://schemas.openxmlformats.org/officeDocument/2006/relationships/tableStyles" Target="tableStyles.xml" />
  <Relationship Id="rId3" Type="http://schemas.openxmlformats.org/officeDocument/2006/relationships/slide" Target="slides/slide2.xml" />
  <Relationship Id="rId21" Type="http://schemas.openxmlformats.org/officeDocument/2006/relationships/slide" Target="slides/slide20.xml" />
  <Relationship Id="rId7" Type="http://schemas.openxmlformats.org/officeDocument/2006/relationships/slide" Target="slides/slide6.xml" />
  <Relationship Id="rId12" Type="http://schemas.openxmlformats.org/officeDocument/2006/relationships/slide" Target="slides/slide11.xml" />
  <Relationship Id="rId17" Type="http://schemas.openxmlformats.org/officeDocument/2006/relationships/slide" Target="slides/slide16.xml" />
  <Relationship Id="rId25" Type="http://schemas.openxmlformats.org/officeDocument/2006/relationships/theme" Target="theme/theme1.xml" />
  <Relationship Id="rId2" Type="http://schemas.openxmlformats.org/officeDocument/2006/relationships/slide" Target="slides/slide1.xml" />
  <Relationship Id="rId16" Type="http://schemas.openxmlformats.org/officeDocument/2006/relationships/slide" Target="slides/slide15.xml" />
  <Relationship Id="rId20" Type="http://schemas.openxmlformats.org/officeDocument/2006/relationships/slide" Target="slides/slide19.xml" />
  <Relationship Id="rId1" Type="http://schemas.openxmlformats.org/officeDocument/2006/relationships/slideMaster" Target="slideMasters/slideMaster1.xml" />
  <Relationship Id="rId6" Type="http://schemas.openxmlformats.org/officeDocument/2006/relationships/slide" Target="slides/slide5.xml" />
  <Relationship Id="rId11" Type="http://schemas.openxmlformats.org/officeDocument/2006/relationships/slide" Target="slides/slide10.xml" />
  <Relationship Id="rId24" Type="http://schemas.openxmlformats.org/officeDocument/2006/relationships/viewProps" Target="viewProps.xml" />
  <Relationship Id="rId5" Type="http://schemas.openxmlformats.org/officeDocument/2006/relationships/slide" Target="slides/slide4.xml" />
  <Relationship Id="rId15" Type="http://schemas.openxmlformats.org/officeDocument/2006/relationships/slide" Target="slides/slide14.xml" />
  <Relationship Id="rId23" Type="http://schemas.openxmlformats.org/officeDocument/2006/relationships/presProps" Target="presProps.xml" />
  <Relationship Id="rId10" Type="http://schemas.openxmlformats.org/officeDocument/2006/relationships/slide" Target="slides/slide9.xml" />
  <Relationship Id="rId19" Type="http://schemas.openxmlformats.org/officeDocument/2006/relationships/slide" Target="slides/slide18.xml" />
  <Relationship Id="rId4" Type="http://schemas.openxmlformats.org/officeDocument/2006/relationships/slide" Target="slides/slide3.xml" />
  <Relationship Id="rId9" Type="http://schemas.openxmlformats.org/officeDocument/2006/relationships/slide" Target="slides/slide8.xml" />
  <Relationship Id="rId14" Type="http://schemas.openxmlformats.org/officeDocument/2006/relationships/slide" Target="slides/slide13.xml" />
  <Relationship Id="rId22" Type="http://schemas.openxmlformats.org/officeDocument/2006/relationships/notesMaster" Target="notesMasters/notesMaster1.xml" />
</Relationships>
</file>

<file path=ppt/notesMasters/_rels/notesMaster1.xml.rels>&#65279;<?xml version="1.0" encoding="utf-8" standalone="yes"?>
<Relationships xmlns="http://schemas.openxmlformats.org/package/2006/relationships">
  <Relationship Id="rId1" Type="http://schemas.openxmlformats.org/officeDocument/2006/relationships/theme" Target="../theme/theme2.xml" />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596D8-6C89-4F58-BCF5-468DD80944D5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74E90-4556-4BCC-8561-C50530679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62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1.xml" />
  <Relationship Id="rId1" Type="http://schemas.openxmlformats.org/officeDocument/2006/relationships/notesMaster" Target="../notesMasters/notesMaster1.xml" />
</Relationships>
</file>

<file path=ppt/notesSlides/_rels/notesSlide10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15.xml" />
  <Relationship Id="rId1" Type="http://schemas.openxmlformats.org/officeDocument/2006/relationships/notesMaster" Target="../notesMasters/notesMaster1.xml" />
</Relationships>
</file>

<file path=ppt/notesSlides/_rels/notesSlide11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16.xml" />
  <Relationship Id="rId1" Type="http://schemas.openxmlformats.org/officeDocument/2006/relationships/notesMaster" Target="../notesMasters/notesMaster1.xml" />
</Relationships>
</file>

<file path=ppt/notesSlides/_rels/notesSlide12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17.xml" />
  <Relationship Id="rId1" Type="http://schemas.openxmlformats.org/officeDocument/2006/relationships/notesMaster" Target="../notesMasters/notesMaster1.xml" />
</Relationships>
</file>

<file path=ppt/notesSlides/_rels/notesSlide13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18.xml" />
  <Relationship Id="rId1" Type="http://schemas.openxmlformats.org/officeDocument/2006/relationships/notesMaster" Target="../notesMasters/notesMaster1.xml" />
</Relationships>
</file>

<file path=ppt/notesSlides/_rels/notesSlide14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19.xml" />
  <Relationship Id="rId1" Type="http://schemas.openxmlformats.org/officeDocument/2006/relationships/notesMaster" Target="../notesMasters/notesMaster1.xml" />
</Relationships>
</file>

<file path=ppt/notesSlides/_rels/notesSlide2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3.xml" />
  <Relationship Id="rId1" Type="http://schemas.openxmlformats.org/officeDocument/2006/relationships/notesMaster" Target="../notesMasters/notesMaster1.xml" />
</Relationships>
</file>

<file path=ppt/notesSlides/_rels/notesSlide3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4.xml" />
  <Relationship Id="rId1" Type="http://schemas.openxmlformats.org/officeDocument/2006/relationships/notesMaster" Target="../notesMasters/notesMaster1.xml" />
</Relationships>
</file>

<file path=ppt/notesSlides/_rels/notesSlide4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5.xml" />
  <Relationship Id="rId1" Type="http://schemas.openxmlformats.org/officeDocument/2006/relationships/notesMaster" Target="../notesMasters/notesMaster1.xml" />
</Relationships>
</file>

<file path=ppt/notesSlides/_rels/notesSlide5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6.xml" />
  <Relationship Id="rId1" Type="http://schemas.openxmlformats.org/officeDocument/2006/relationships/notesMaster" Target="../notesMasters/notesMaster1.xml" />
</Relationships>
</file>

<file path=ppt/notesSlides/_rels/notesSlide6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8.xml" />
  <Relationship Id="rId1" Type="http://schemas.openxmlformats.org/officeDocument/2006/relationships/notesMaster" Target="../notesMasters/notesMaster1.xml" />
</Relationships>
</file>

<file path=ppt/notesSlides/_rels/notesSlide7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9.xml" />
  <Relationship Id="rId1" Type="http://schemas.openxmlformats.org/officeDocument/2006/relationships/notesMaster" Target="../notesMasters/notesMaster1.xml" />
</Relationships>
</file>

<file path=ppt/notesSlides/_rels/notesSlide8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13.xml" />
  <Relationship Id="rId1" Type="http://schemas.openxmlformats.org/officeDocument/2006/relationships/notesMaster" Target="../notesMasters/notesMaster1.xml" />
</Relationships>
</file>

<file path=ppt/notesSlides/_rels/notesSlide9.xml.rels>&#65279;<?xml version="1.0" encoding="utf-8" standalone="yes"?>
<Relationships xmlns="http://schemas.openxmlformats.org/package/2006/relationships">
  <Relationship Id="rId2" Type="http://schemas.openxmlformats.org/officeDocument/2006/relationships/slide" Target="../slides/slide14.xml" />
  <Relationship Id="rId1" Type="http://schemas.openxmlformats.org/officeDocument/2006/relationships/notesMaster" Target="../notesMasters/notesMaster1.xml" />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24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061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B7ED14-B78E-6460-A6B3-3D8253393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0F3D4906-0B66-2F60-40DE-29CD4D0147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A347D676-D245-185E-7B1F-BF8AA0EDBC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B79C027-5CCF-744D-2B98-A1D6F458D3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3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524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03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94F4B-DDF0-1481-6084-24D14E6FF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CD0FA14-4CF0-F59A-D4B4-C0EBA5DF15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612C84B-AA69-A00D-3A09-3A670F6883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8425796-A4B5-541A-1E50-D7727C1B52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024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515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257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780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58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563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864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216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74E90-4556-4BCC-8561-C505306796C4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83131"/>
      </p:ext>
    </p:extLst>
  </p:cSld>
  <p:clrMapOvr>
    <a:masterClrMapping/>
  </p:clrMapOvr>
</p:notes>
</file>

<file path=ppt/slideLayouts/_rels/slideLayout1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1.jpeg" />
  <Relationship Id="rId1" Type="http://schemas.openxmlformats.org/officeDocument/2006/relationships/slideMaster" Target="../slideMasters/slideMaster1.xml" />
</Relationships>
</file>

<file path=ppt/slideLayouts/_rels/slideLayout10.xml.rels>&#65279;<?xml version="1.0" encoding="utf-8" standalone="yes"?>
<Relationships xmlns="http://schemas.openxmlformats.org/package/2006/relationships">
  <Relationship Id="rId3" Type="http://schemas.openxmlformats.org/officeDocument/2006/relationships/image" Target="../media/image6.jpeg" />
  <Relationship Id="rId2" Type="http://schemas.openxmlformats.org/officeDocument/2006/relationships/image" Target="../media/image3.jpeg" />
  <Relationship Id="rId1" Type="http://schemas.openxmlformats.org/officeDocument/2006/relationships/slideMaster" Target="../slideMasters/slideMaster1.xml" />
</Relationships>
</file>

<file path=ppt/slideLayouts/_rels/slideLayout11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2.jpeg" />
  <Relationship Id="rId1" Type="http://schemas.openxmlformats.org/officeDocument/2006/relationships/slideMaster" Target="../slideMasters/slideMaster1.xml" />
</Relationships>
</file>

<file path=ppt/slideLayouts/_rels/slideLayout12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3.jpeg" />
  <Relationship Id="rId1" Type="http://schemas.openxmlformats.org/officeDocument/2006/relationships/slideMaster" Target="../slideMasters/slideMaster1.xml" />
</Relationships>
</file>

<file path=ppt/slideLayouts/_rels/slideLayout13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7.jpeg" />
  <Relationship Id="rId1" Type="http://schemas.openxmlformats.org/officeDocument/2006/relationships/slideMaster" Target="../slideMasters/slideMaster1.xml" />
</Relationships>
</file>

<file path=ppt/slideLayouts/_rels/slideLayout2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2.jpeg" />
  <Relationship Id="rId1" Type="http://schemas.openxmlformats.org/officeDocument/2006/relationships/slideMaster" Target="../slideMasters/slideMaster1.xml" />
</Relationships>
</file>

<file path=ppt/slideLayouts/_rels/slideLayout3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1.jpeg" />
  <Relationship Id="rId1" Type="http://schemas.openxmlformats.org/officeDocument/2006/relationships/slideMaster" Target="../slideMasters/slideMaster1.xml" />
</Relationships>
</file>

<file path=ppt/slideLayouts/_rels/slideLayout4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2.jpeg" />
  <Relationship Id="rId1" Type="http://schemas.openxmlformats.org/officeDocument/2006/relationships/slideMaster" Target="../slideMasters/slideMaster1.xml" />
</Relationships>
</file>

<file path=ppt/slideLayouts/_rels/slideLayout5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2.jpeg" />
  <Relationship Id="rId1" Type="http://schemas.openxmlformats.org/officeDocument/2006/relationships/slideMaster" Target="../slideMasters/slideMaster1.xml" />
</Relationships>
</file>

<file path=ppt/slideLayouts/_rels/slideLayout6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2.jpeg" />
  <Relationship Id="rId1" Type="http://schemas.openxmlformats.org/officeDocument/2006/relationships/slideMaster" Target="../slideMasters/slideMaster1.xml" />
</Relationships>
</file>

<file path=ppt/slideLayouts/_rels/slideLayout7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_rels/slideLayout8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3.jpeg" />
  <Relationship Id="rId1" Type="http://schemas.openxmlformats.org/officeDocument/2006/relationships/slideMaster" Target="../slideMasters/slideMaster1.xml" />
</Relationships>
</file>

<file path=ppt/slideLayouts/_rels/slideLayout9.xml.rels>&#65279;<?xml version="1.0" encoding="utf-8" standalone="yes"?>
<Relationships xmlns="http://schemas.openxmlformats.org/package/2006/relationships">
  <Relationship Id="rId3" Type="http://schemas.openxmlformats.org/officeDocument/2006/relationships/image" Target="../media/image4.jpeg" />
  <Relationship Id="rId2" Type="http://schemas.openxmlformats.org/officeDocument/2006/relationships/image" Target="../media/image3.jpeg" />
  <Relationship Id="rId1" Type="http://schemas.openxmlformats.org/officeDocument/2006/relationships/slideMaster" Target="../slideMasters/slideMaster1.xml" />
  <Relationship Id="rId5" Type="http://schemas.openxmlformats.org/officeDocument/2006/relationships/image" Target="../media/image6.jpeg" />
  <Relationship Id="rId4" Type="http://schemas.openxmlformats.org/officeDocument/2006/relationships/image" Target="../media/image5.jpeg" />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09654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0" y="3"/>
            <a:ext cx="2133600" cy="365125"/>
          </a:xfrm>
        </p:spPr>
        <p:txBody>
          <a:bodyPr/>
          <a:lstStyle/>
          <a:p>
            <a:fld id="{C838797D-54F4-4CA9-9BD2-1BC4FE1BCA36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971594" y="21020"/>
            <a:ext cx="2133600" cy="301756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333"/>
          <a:stretch/>
        </p:blipFill>
        <p:spPr>
          <a:xfrm>
            <a:off x="-14356" y="6400800"/>
            <a:ext cx="9165380" cy="4572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876256" y="150095"/>
            <a:ext cx="2133600" cy="365125"/>
          </a:xfrm>
        </p:spPr>
        <p:txBody>
          <a:bodyPr/>
          <a:lstStyle/>
          <a:p>
            <a:fld id="{4D5F6339-6539-42A4-A63F-DB90D84A1806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966323" y="6524313"/>
            <a:ext cx="2133600" cy="301756"/>
          </a:xfrm>
        </p:spPr>
        <p:txBody>
          <a:bodyPr/>
          <a:lstStyle/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25" y="6139012"/>
            <a:ext cx="2432569" cy="6032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6" y="0"/>
            <a:ext cx="916538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FF35-DABB-48ED-AD92-825BB3AD4CE0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966323" y="6524313"/>
            <a:ext cx="2133600" cy="301756"/>
          </a:xfrm>
        </p:spPr>
        <p:txBody>
          <a:bodyPr/>
          <a:lstStyle/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333"/>
          <a:stretch/>
        </p:blipFill>
        <p:spPr>
          <a:xfrm>
            <a:off x="-14356" y="6400800"/>
            <a:ext cx="9165380" cy="457200"/>
          </a:xfrm>
          <a:prstGeom prst="rect">
            <a:avLst/>
          </a:prstGeom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C3D7-AEBD-4860-A6CA-29C84308D821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966323" y="6524313"/>
            <a:ext cx="2133600" cy="301756"/>
          </a:xfrm>
        </p:spPr>
        <p:txBody>
          <a:bodyPr/>
          <a:lstStyle/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206152" y="6360062"/>
            <a:ext cx="2133600" cy="365125"/>
          </a:xfrm>
        </p:spPr>
        <p:txBody>
          <a:bodyPr/>
          <a:lstStyle/>
          <a:p>
            <a:fld id="{6B3DEB4B-C746-409B-A27D-29D55B24A676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966323" y="6524313"/>
            <a:ext cx="2133600" cy="301756"/>
          </a:xfrm>
        </p:spPr>
        <p:txBody>
          <a:bodyPr/>
          <a:lstStyle/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80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538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D6B1-2037-4A8E-9705-22100D5D8892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966323" y="6524313"/>
            <a:ext cx="2133600" cy="301756"/>
          </a:xfrm>
        </p:spPr>
        <p:txBody>
          <a:bodyPr/>
          <a:lstStyle/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73426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23407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833" y="18873"/>
            <a:ext cx="2133600" cy="365125"/>
          </a:xfrm>
        </p:spPr>
        <p:txBody>
          <a:bodyPr/>
          <a:lstStyle/>
          <a:p>
            <a:fld id="{2EACBFA3-0DE2-4D04-A576-66A0991CA00C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990997" y="23162"/>
            <a:ext cx="2133600" cy="301756"/>
          </a:xfrm>
        </p:spPr>
        <p:txBody>
          <a:bodyPr/>
          <a:lstStyle/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6" y="0"/>
            <a:ext cx="916538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038600" cy="44973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4973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D1E5-5715-4E58-A848-CDCD51C084AB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966323" y="6524313"/>
            <a:ext cx="2133600" cy="301756"/>
          </a:xfrm>
        </p:spPr>
        <p:txBody>
          <a:bodyPr/>
          <a:lstStyle/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6" y="0"/>
            <a:ext cx="916538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276874"/>
            <a:ext cx="4040188" cy="38492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63711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276874"/>
            <a:ext cx="4041775" cy="38492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F442-5503-4726-9FFF-928EC91E32FF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6966323" y="6524313"/>
            <a:ext cx="2133600" cy="301756"/>
          </a:xfrm>
        </p:spPr>
        <p:txBody>
          <a:bodyPr/>
          <a:lstStyle/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6" y="0"/>
            <a:ext cx="916538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1453-B14E-4694-A5F4-8275B60063F7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966323" y="6524313"/>
            <a:ext cx="2133600" cy="301756"/>
          </a:xfrm>
        </p:spPr>
        <p:txBody>
          <a:bodyPr/>
          <a:lstStyle/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3C86-803C-4B76-965C-E9F41CE77149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333"/>
          <a:stretch/>
        </p:blipFill>
        <p:spPr>
          <a:xfrm>
            <a:off x="-14356" y="6400800"/>
            <a:ext cx="9165380" cy="4572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1DB-B8FC-4910-81F0-7B381A6BB188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966323" y="6524313"/>
            <a:ext cx="2133600" cy="301756"/>
          </a:xfrm>
        </p:spPr>
        <p:txBody>
          <a:bodyPr/>
          <a:lstStyle/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333"/>
          <a:stretch/>
        </p:blipFill>
        <p:spPr>
          <a:xfrm>
            <a:off x="-14356" y="6400800"/>
            <a:ext cx="9165380" cy="457200"/>
          </a:xfrm>
          <a:prstGeom prst="rect">
            <a:avLst/>
          </a:prstGeom>
        </p:spPr>
      </p:pic>
      <p:sp>
        <p:nvSpPr>
          <p:cNvPr id="16" name="タイトル 1"/>
          <p:cNvSpPr>
            <a:spLocks noGrp="1"/>
          </p:cNvSpPr>
          <p:nvPr>
            <p:ph type="title"/>
          </p:nvPr>
        </p:nvSpPr>
        <p:spPr>
          <a:xfrm>
            <a:off x="1763688" y="45811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63688" y="514786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8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876256" y="150095"/>
            <a:ext cx="2133600" cy="365125"/>
          </a:xfrm>
        </p:spPr>
        <p:txBody>
          <a:bodyPr/>
          <a:lstStyle/>
          <a:p>
            <a:fld id="{CFB75163-D6EC-45EA-8CEF-582CDA6B6359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19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0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966323" y="6524313"/>
            <a:ext cx="2133600" cy="301756"/>
          </a:xfrm>
        </p:spPr>
        <p:txBody>
          <a:bodyPr/>
          <a:lstStyle/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1" name="Picture 3" descr="C:\Documents2\100周年記念イベント\写真\2014 photo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" t="15652" r="1" b="5844"/>
          <a:stretch/>
        </p:blipFill>
        <p:spPr bwMode="auto">
          <a:xfrm>
            <a:off x="3491880" y="1772816"/>
            <a:ext cx="5304432" cy="25437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Documents2\100周年記念イベント\写真\1914 memb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32656"/>
            <a:ext cx="4354515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4940882" y="908722"/>
            <a:ext cx="2406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u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kumimoji="1" lang="en-US" altLang="ja-JP" sz="3600" i="1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914</a:t>
            </a:r>
            <a:r>
              <a:rPr kumimoji="1" lang="en-US" altLang="ja-JP" sz="3600" i="1" u="non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kumimoji="1" lang="en-US" altLang="ja-JP" sz="3600" i="1" u="non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1" lang="en-US" altLang="ja-JP" sz="3600" i="1" u="non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</a:t>
            </a:r>
            <a:endParaRPr kumimoji="1" lang="ja-JP" altLang="en-US" sz="3600" i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5537" y="2924944"/>
            <a:ext cx="30091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i="1" u="none" dirty="0">
                <a:solidFill>
                  <a:srgbClr val="0051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kumimoji="1" lang="en-US" altLang="ja-JP" sz="4400" i="1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hank </a:t>
            </a:r>
            <a:r>
              <a:rPr kumimoji="1" lang="en-US" altLang="ja-JP" sz="5400" i="1" u="none" dirty="0">
                <a:solidFill>
                  <a:srgbClr val="0051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kumimoji="1" lang="en-US" altLang="ja-JP" sz="4400" i="1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kumimoji="1" lang="en-US" altLang="ja-JP" sz="4400" i="1" u="non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!</a:t>
            </a:r>
            <a:endParaRPr kumimoji="1" lang="ja-JP" altLang="en-US" sz="4400" i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25" y="6139012"/>
            <a:ext cx="2432569" cy="60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354909"/>
      </p:ext>
    </p:extLst>
  </p:cSld>
  <p:clrMapOvr>
    <a:masterClrMapping/>
  </p:clrMapOvr>
</p:sldLayout>
</file>

<file path=ppt/slideMasters/_rels/slideMaster1.xml.rels>&#65279;<?xml version="1.0" encoding="utf-8" standalone="yes"?>
<Relationships xmlns="http://schemas.openxmlformats.org/package/2006/relationships">
  <Relationship Id="rId8" Type="http://schemas.openxmlformats.org/officeDocument/2006/relationships/slideLayout" Target="../slideLayouts/slideLayout8.xml" />
  <Relationship Id="rId13" Type="http://schemas.openxmlformats.org/officeDocument/2006/relationships/slideLayout" Target="../slideLayouts/slideLayout13.xml" />
  <Relationship Id="rId3" Type="http://schemas.openxmlformats.org/officeDocument/2006/relationships/slideLayout" Target="../slideLayouts/slideLayout3.xml" />
  <Relationship Id="rId7" Type="http://schemas.openxmlformats.org/officeDocument/2006/relationships/slideLayout" Target="../slideLayouts/slideLayout7.xml" />
  <Relationship Id="rId12" Type="http://schemas.openxmlformats.org/officeDocument/2006/relationships/slideLayout" Target="../slideLayouts/slideLayout12.xml" />
  <Relationship Id="rId2" Type="http://schemas.openxmlformats.org/officeDocument/2006/relationships/slideLayout" Target="../slideLayouts/slideLayout2.xml" />
  <Relationship Id="rId1" Type="http://schemas.openxmlformats.org/officeDocument/2006/relationships/slideLayout" Target="../slideLayouts/slideLayout1.xml" />
  <Relationship Id="rId6" Type="http://schemas.openxmlformats.org/officeDocument/2006/relationships/slideLayout" Target="../slideLayouts/slideLayout6.xml" />
  <Relationship Id="rId11" Type="http://schemas.openxmlformats.org/officeDocument/2006/relationships/slideLayout" Target="../slideLayouts/slideLayout11.xml" />
  <Relationship Id="rId5" Type="http://schemas.openxmlformats.org/officeDocument/2006/relationships/slideLayout" Target="../slideLayouts/slideLayout5.xml" />
  <Relationship Id="rId10" Type="http://schemas.openxmlformats.org/officeDocument/2006/relationships/slideLayout" Target="../slideLayouts/slideLayout10.xml" />
  <Relationship Id="rId4" Type="http://schemas.openxmlformats.org/officeDocument/2006/relationships/slideLayout" Target="../slideLayouts/slideLayout4.xml" />
  <Relationship Id="rId9" Type="http://schemas.openxmlformats.org/officeDocument/2006/relationships/slideLayout" Target="../slideLayouts/slideLayout9.xml" />
  <Relationship Id="rId14" Type="http://schemas.openxmlformats.org/officeDocument/2006/relationships/theme" Target="../theme/theme1.xml" />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497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ED84D-5D5C-4CD1-8725-4B97B40809DD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66323" y="6545579"/>
            <a:ext cx="2133600" cy="301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EC3E5AD-7F0D-4375-BDC7-7387640F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1.xml" />
  <Relationship Id="rId1" Type="http://schemas.openxmlformats.org/officeDocument/2006/relationships/slideLayout" Target="../slideLayouts/slideLayout1.xml" />
</Relationships>
</file>

<file path=ppt/slides/_rels/slide10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8.emf" />
  <Relationship Id="rId1" Type="http://schemas.openxmlformats.org/officeDocument/2006/relationships/slideLayout" Target="../slideLayouts/slideLayout2.xml" />
</Relationships>
</file>

<file path=ppt/slides/_rels/slide11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2.xml" />
</Relationships>
</file>

<file path=ppt/slides/_rels/slide12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8.emf" />
  <Relationship Id="rId1" Type="http://schemas.openxmlformats.org/officeDocument/2006/relationships/slideLayout" Target="../slideLayouts/slideLayout2.xml" />
</Relationships>
</file>

<file path=ppt/slides/_rels/slide13.xml.rels>&#65279;<?xml version="1.0" encoding="utf-8" standalone="yes"?>
<Relationships xmlns="http://schemas.openxmlformats.org/package/2006/relationships">
  <Relationship Id="rId3" Type="http://schemas.openxmlformats.org/officeDocument/2006/relationships/image" Target="../media/image8.emf" />
  <Relationship Id="rId2" Type="http://schemas.openxmlformats.org/officeDocument/2006/relationships/notesSlide" Target="../notesSlides/notesSlide8.xml" />
  <Relationship Id="rId1" Type="http://schemas.openxmlformats.org/officeDocument/2006/relationships/slideLayout" Target="../slideLayouts/slideLayout2.xml" />
</Relationships>
</file>

<file path=ppt/slides/_rels/slide14.xml.rels>&#65279;<?xml version="1.0" encoding="utf-8" standalone="yes"?>
<Relationships xmlns="http://schemas.openxmlformats.org/package/2006/relationships">
  <Relationship Id="rId3" Type="http://schemas.openxmlformats.org/officeDocument/2006/relationships/image" Target="../media/image8.emf" />
  <Relationship Id="rId2" Type="http://schemas.openxmlformats.org/officeDocument/2006/relationships/notesSlide" Target="../notesSlides/notesSlide9.xml" />
  <Relationship Id="rId1" Type="http://schemas.openxmlformats.org/officeDocument/2006/relationships/slideLayout" Target="../slideLayouts/slideLayout2.xml" />
</Relationships>
</file>

<file path=ppt/slides/_rels/slide15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10.xml" />
  <Relationship Id="rId1" Type="http://schemas.openxmlformats.org/officeDocument/2006/relationships/slideLayout" Target="../slideLayouts/slideLayout2.xml" />
</Relationships>
</file>

<file path=ppt/slides/_rels/slide16.xml.rels>&#65279;<?xml version="1.0" encoding="utf-8" standalone="yes"?>
<Relationships xmlns="http://schemas.openxmlformats.org/package/2006/relationships">
  <Relationship Id="rId3" Type="http://schemas.openxmlformats.org/officeDocument/2006/relationships/image" Target="../media/image8.emf" />
  <Relationship Id="rId2" Type="http://schemas.openxmlformats.org/officeDocument/2006/relationships/notesSlide" Target="../notesSlides/notesSlide11.xml" />
  <Relationship Id="rId1" Type="http://schemas.openxmlformats.org/officeDocument/2006/relationships/slideLayout" Target="../slideLayouts/slideLayout2.xml" />
</Relationships>
</file>

<file path=ppt/slides/_rels/slide17.xml.rels>&#65279;<?xml version="1.0" encoding="utf-8" standalone="yes"?>
<Relationships xmlns="http://schemas.openxmlformats.org/package/2006/relationships">
  <Relationship Id="rId3" Type="http://schemas.openxmlformats.org/officeDocument/2006/relationships/image" Target="../media/image8.emf" />
  <Relationship Id="rId2" Type="http://schemas.openxmlformats.org/officeDocument/2006/relationships/notesSlide" Target="../notesSlides/notesSlide12.xml" />
  <Relationship Id="rId1" Type="http://schemas.openxmlformats.org/officeDocument/2006/relationships/slideLayout" Target="../slideLayouts/slideLayout2.xml" />
</Relationships>
</file>

<file path=ppt/slides/_rels/slide18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13.xml" />
  <Relationship Id="rId1" Type="http://schemas.openxmlformats.org/officeDocument/2006/relationships/slideLayout" Target="../slideLayouts/slideLayout2.xml" />
</Relationships>
</file>

<file path=ppt/slides/_rels/slide19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14.xml" />
  <Relationship Id="rId1" Type="http://schemas.openxmlformats.org/officeDocument/2006/relationships/slideLayout" Target="../slideLayouts/slideLayout2.xml" />
</Relationships>
</file>

<file path=ppt/slides/_rels/slide2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2.xml" />
</Relationships>
</file>

<file path=ppt/slides/_rels/slide20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 />
</Relationships>
</file>

<file path=ppt/slides/_rels/slide3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2.xml" />
  <Relationship Id="rId1" Type="http://schemas.openxmlformats.org/officeDocument/2006/relationships/slideLayout" Target="../slideLayouts/slideLayout2.xml" />
</Relationships>
</file>

<file path=ppt/slides/_rels/slide4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3.xml" />
  <Relationship Id="rId1" Type="http://schemas.openxmlformats.org/officeDocument/2006/relationships/slideLayout" Target="../slideLayouts/slideLayout2.xml" />
</Relationships>
</file>

<file path=ppt/slides/_rels/slide5.xml.rels>&#65279;<?xml version="1.0" encoding="utf-8" standalone="yes"?>
<Relationships xmlns="http://schemas.openxmlformats.org/package/2006/relationships">
  <Relationship Id="rId3" Type="http://schemas.openxmlformats.org/officeDocument/2006/relationships/image" Target="../media/image8.emf" />
  <Relationship Id="rId2" Type="http://schemas.openxmlformats.org/officeDocument/2006/relationships/notesSlide" Target="../notesSlides/notesSlide4.xml" />
  <Relationship Id="rId1" Type="http://schemas.openxmlformats.org/officeDocument/2006/relationships/slideLayout" Target="../slideLayouts/slideLayout2.xml" />
</Relationships>
</file>

<file path=ppt/slides/_rels/slide6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5.xml" />
  <Relationship Id="rId1" Type="http://schemas.openxmlformats.org/officeDocument/2006/relationships/slideLayout" Target="../slideLayouts/slideLayout2.xml" />
</Relationships>
</file>

<file path=ppt/slides/_rels/slide7.xml.rels>&#65279;<?xml version="1.0" encoding="utf-8" standalone="yes"?>
<Relationships xmlns="http://schemas.openxmlformats.org/package/2006/relationships">
  <Relationship Id="rId2" Type="http://schemas.openxmlformats.org/officeDocument/2006/relationships/image" Target="../media/image8.emf" />
  <Relationship Id="rId1" Type="http://schemas.openxmlformats.org/officeDocument/2006/relationships/slideLayout" Target="../slideLayouts/slideLayout2.xml" />
</Relationships>
</file>

<file path=ppt/slides/_rels/slide8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6.xml" />
  <Relationship Id="rId1" Type="http://schemas.openxmlformats.org/officeDocument/2006/relationships/slideLayout" Target="../slideLayouts/slideLayout2.xml" />
</Relationships>
</file>

<file path=ppt/slides/_rels/slide9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7.xml" />
  <Relationship Id="rId1" Type="http://schemas.openxmlformats.org/officeDocument/2006/relationships/slideLayout" Target="../slideLayouts/slideLayout2.xml" 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12968" cy="2694161"/>
          </a:xfrm>
        </p:spPr>
        <p:txBody>
          <a:bodyPr>
            <a:normAutofit/>
          </a:bodyPr>
          <a:lstStyle/>
          <a:p>
            <a:r>
              <a:rPr lang="en-US" altLang="ja-JP" sz="4000" dirty="0"/>
              <a:t>TERRITORIAL PRINCIPLE and </a:t>
            </a:r>
            <a:br>
              <a:rPr lang="en-US" altLang="ja-JP" sz="4000" dirty="0"/>
            </a:br>
            <a:r>
              <a:rPr lang="en-US" altLang="ja-JP" sz="4000" dirty="0"/>
              <a:t>CROSS-BORDER INFRINGEMENT </a:t>
            </a:r>
            <a:br>
              <a:rPr lang="en-US" altLang="ja-JP" sz="4000" dirty="0"/>
            </a:br>
            <a:r>
              <a:rPr lang="en-US" altLang="ja-JP" sz="4000" dirty="0"/>
              <a:t>of IPRs in JAPAN</a:t>
            </a:r>
            <a:endParaRPr kumimoji="1" lang="ja-JP" altLang="en-US" sz="4000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51520" y="4511068"/>
            <a:ext cx="8640960" cy="2276674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solidFill>
                  <a:schemeClr val="tx1"/>
                </a:solidFill>
              </a:rPr>
              <a:t>February 15, 2025</a:t>
            </a:r>
            <a:endParaRPr kumimoji="1" lang="en-US" altLang="ja-JP" sz="4000" dirty="0">
              <a:solidFill>
                <a:schemeClr val="tx1"/>
              </a:solidFill>
            </a:endParaRPr>
          </a:p>
          <a:p>
            <a:r>
              <a:rPr lang="en-US" altLang="ja-JP" sz="4000" dirty="0">
                <a:solidFill>
                  <a:schemeClr val="tx1"/>
                </a:solidFill>
              </a:rPr>
              <a:t>Kei  IIDA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3" name="サブタイトル 8">
            <a:extLst>
              <a:ext uri="{FF2B5EF4-FFF2-40B4-BE49-F238E27FC236}">
                <a16:creationId xmlns:a16="http://schemas.microsoft.com/office/drawing/2014/main" id="{189FACE3-8338-D37A-9FB2-90093D20E71D}"/>
              </a:ext>
            </a:extLst>
          </p:cNvPr>
          <p:cNvSpPr txBox="1">
            <a:spLocks/>
          </p:cNvSpPr>
          <p:nvPr/>
        </p:nvSpPr>
        <p:spPr>
          <a:xfrm>
            <a:off x="1151620" y="2846255"/>
            <a:ext cx="6840760" cy="16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2025 ASEAN IPA Cambodia</a:t>
            </a:r>
          </a:p>
          <a:p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Session 1: Cross-Border IP Issues on Enforcement in the Digital Space</a:t>
            </a:r>
          </a:p>
        </p:txBody>
      </p:sp>
    </p:spTree>
    <p:extLst>
      <p:ext uri="{BB962C8B-B14F-4D97-AF65-F5344CB8AC3E}">
        <p14:creationId xmlns:p14="http://schemas.microsoft.com/office/powerpoint/2010/main" val="101311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8640"/>
            <a:ext cx="914399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Trademark</a:t>
            </a:r>
            <a:r>
              <a:rPr lang="en-US" altLang="ja-JP" sz="3200" dirty="0"/>
              <a:t> Right in Digital Network Space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28800"/>
            <a:ext cx="8642723" cy="4895513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The infringing act of “</a:t>
            </a:r>
            <a:r>
              <a:rPr lang="en-US" altLang="ja-JP" sz="2400" dirty="0">
                <a:solidFill>
                  <a:srgbClr val="C00000"/>
                </a:solidFill>
              </a:rPr>
              <a:t>using</a:t>
            </a:r>
            <a:r>
              <a:rPr lang="en-US" altLang="ja-JP" sz="2400" dirty="0"/>
              <a:t>” </a:t>
            </a:r>
            <a:r>
              <a:rPr lang="en-US" altLang="ja-JP" sz="2400" dirty="0">
                <a:solidFill>
                  <a:srgbClr val="C00000"/>
                </a:solidFill>
              </a:rPr>
              <a:t>a trademark for goods or services through network</a:t>
            </a:r>
            <a:r>
              <a:rPr lang="en-US" altLang="ja-JP" sz="2400" dirty="0"/>
              <a:t> as business </a:t>
            </a:r>
            <a:r>
              <a:rPr lang="en-US" altLang="ja-JP" sz="2400" dirty="0">
                <a:solidFill>
                  <a:srgbClr val="C00000"/>
                </a:solidFill>
              </a:rPr>
              <a:t>must be found within Japan</a:t>
            </a:r>
            <a:r>
              <a:rPr lang="en-US" altLang="ja-JP" sz="2400" dirty="0"/>
              <a:t>.</a:t>
            </a:r>
          </a:p>
          <a:p>
            <a:r>
              <a:rPr lang="en-US" altLang="ja-JP" sz="2400" dirty="0"/>
              <a:t>What will happen in a case where </a:t>
            </a:r>
            <a:r>
              <a:rPr lang="en-US" altLang="ja-JP" sz="2400" dirty="0">
                <a:solidFill>
                  <a:srgbClr val="C00000"/>
                </a:solidFill>
              </a:rPr>
              <a:t>a defendant outside Japan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C00000"/>
                </a:solidFill>
              </a:rPr>
              <a:t>advertises</a:t>
            </a:r>
            <a:r>
              <a:rPr lang="en-US" altLang="ja-JP" sz="2400" dirty="0"/>
              <a:t> goods or services with a trademark </a:t>
            </a:r>
            <a:r>
              <a:rPr lang="en-US" altLang="ja-JP" sz="2400" dirty="0">
                <a:solidFill>
                  <a:srgbClr val="C00000"/>
                </a:solidFill>
              </a:rPr>
              <a:t>at a website on a server outside Japan</a:t>
            </a:r>
            <a:r>
              <a:rPr lang="en-US" altLang="ja-JP" sz="2400" dirty="0"/>
              <a:t>, and </a:t>
            </a:r>
            <a:r>
              <a:rPr lang="en-US" altLang="ja-JP" sz="2400" dirty="0">
                <a:solidFill>
                  <a:srgbClr val="C00000"/>
                </a:solidFill>
              </a:rPr>
              <a:t>provides</a:t>
            </a:r>
            <a:r>
              <a:rPr lang="en-US" altLang="ja-JP" sz="2400" dirty="0"/>
              <a:t> the goods or services, </a:t>
            </a:r>
            <a:r>
              <a:rPr lang="en-US" altLang="ja-JP" sz="2400" dirty="0">
                <a:solidFill>
                  <a:srgbClr val="C00000"/>
                </a:solidFill>
              </a:rPr>
              <a:t>for customers inside Japan</a:t>
            </a:r>
            <a:r>
              <a:rPr lang="en-US" altLang="ja-JP" sz="2400" dirty="0"/>
              <a:t> via the Internet ?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5CBDB2A-32B6-6A2A-CBBD-88145F448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488" y="4352111"/>
            <a:ext cx="6192688" cy="23222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スマイル 5">
            <a:extLst>
              <a:ext uri="{FF2B5EF4-FFF2-40B4-BE49-F238E27FC236}">
                <a16:creationId xmlns:a16="http://schemas.microsoft.com/office/drawing/2014/main" id="{C94F4A84-A90C-F6E4-2C1E-C60F329BE270}"/>
              </a:ext>
            </a:extLst>
          </p:cNvPr>
          <p:cNvSpPr/>
          <p:nvPr/>
        </p:nvSpPr>
        <p:spPr>
          <a:xfrm>
            <a:off x="6991133" y="4437969"/>
            <a:ext cx="580453" cy="56808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E520E0AC-9523-2739-BDC6-E7AA0417753D}"/>
              </a:ext>
            </a:extLst>
          </p:cNvPr>
          <p:cNvSpPr/>
          <p:nvPr/>
        </p:nvSpPr>
        <p:spPr>
          <a:xfrm>
            <a:off x="3995097" y="4616274"/>
            <a:ext cx="178062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磁気ディスク 7">
            <a:extLst>
              <a:ext uri="{FF2B5EF4-FFF2-40B4-BE49-F238E27FC236}">
                <a16:creationId xmlns:a16="http://schemas.microsoft.com/office/drawing/2014/main" id="{0581C312-E1A3-A25F-9294-5583704510FA}"/>
              </a:ext>
            </a:extLst>
          </p:cNvPr>
          <p:cNvSpPr/>
          <p:nvPr/>
        </p:nvSpPr>
        <p:spPr>
          <a:xfrm>
            <a:off x="6452408" y="5391438"/>
            <a:ext cx="699457" cy="48463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波線 9">
            <a:extLst>
              <a:ext uri="{FF2B5EF4-FFF2-40B4-BE49-F238E27FC236}">
                <a16:creationId xmlns:a16="http://schemas.microsoft.com/office/drawing/2014/main" id="{5032480A-F54E-F7C4-3E56-E1993197888B}"/>
              </a:ext>
            </a:extLst>
          </p:cNvPr>
          <p:cNvSpPr/>
          <p:nvPr/>
        </p:nvSpPr>
        <p:spPr>
          <a:xfrm rot="16200000">
            <a:off x="5726994" y="4490608"/>
            <a:ext cx="1202998" cy="1096006"/>
          </a:xfrm>
          <a:prstGeom prst="wav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六角形 10">
            <a:extLst>
              <a:ext uri="{FF2B5EF4-FFF2-40B4-BE49-F238E27FC236}">
                <a16:creationId xmlns:a16="http://schemas.microsoft.com/office/drawing/2014/main" id="{C134CB45-56ED-CABD-CCC9-7CC1BA5E873E}"/>
              </a:ext>
            </a:extLst>
          </p:cNvPr>
          <p:cNvSpPr/>
          <p:nvPr/>
        </p:nvSpPr>
        <p:spPr>
          <a:xfrm>
            <a:off x="5916647" y="5026637"/>
            <a:ext cx="959849" cy="530637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Goods</a:t>
            </a:r>
          </a:p>
          <a:p>
            <a:pPr algn="ctr"/>
            <a:r>
              <a:rPr lang="en-US" altLang="ja-JP" sz="1050" dirty="0"/>
              <a:t>or</a:t>
            </a:r>
          </a:p>
          <a:p>
            <a:pPr algn="ctr"/>
            <a:r>
              <a:rPr lang="en-US" altLang="ja-JP" sz="1050" dirty="0"/>
              <a:t>Services</a:t>
            </a:r>
            <a:endParaRPr kumimoji="1" lang="ja-JP" altLang="en-US" sz="1050" dirty="0"/>
          </a:p>
        </p:txBody>
      </p:sp>
      <p:sp>
        <p:nvSpPr>
          <p:cNvPr id="12" name="六角形 11">
            <a:extLst>
              <a:ext uri="{FF2B5EF4-FFF2-40B4-BE49-F238E27FC236}">
                <a16:creationId xmlns:a16="http://schemas.microsoft.com/office/drawing/2014/main" id="{5D1BF421-0A5C-AFC7-200A-6B11C9624BEE}"/>
              </a:ext>
            </a:extLst>
          </p:cNvPr>
          <p:cNvSpPr/>
          <p:nvPr/>
        </p:nvSpPr>
        <p:spPr>
          <a:xfrm>
            <a:off x="5845282" y="4666581"/>
            <a:ext cx="1096007" cy="317556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Trademark</a:t>
            </a:r>
            <a:endParaRPr kumimoji="1" lang="ja-JP" altLang="en-US" sz="1050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242B02A1-5615-5197-329B-913057B5724A}"/>
              </a:ext>
            </a:extLst>
          </p:cNvPr>
          <p:cNvSpPr/>
          <p:nvPr/>
        </p:nvSpPr>
        <p:spPr>
          <a:xfrm rot="10800000">
            <a:off x="3995099" y="5038610"/>
            <a:ext cx="17205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442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78FD27-8BBF-B15F-0058-C87A851A9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A79511-0688-31B2-75F8-AFE390080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8640"/>
            <a:ext cx="914399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Trademark</a:t>
            </a:r>
            <a:r>
              <a:rPr lang="en-US" altLang="ja-JP" sz="3200" dirty="0"/>
              <a:t> Right in Digital Network Space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29FA40-FE8B-36D6-3A98-4F773675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28800"/>
            <a:ext cx="8642723" cy="489551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altLang="ja-JP" sz="2400" dirty="0">
                <a:solidFill>
                  <a:srgbClr val="C00000"/>
                </a:solidFill>
              </a:rPr>
              <a:t>WIPO’s Joint Recommendation</a:t>
            </a:r>
            <a:r>
              <a:rPr lang="en-US" altLang="ja-JP" sz="2400" dirty="0"/>
              <a:t> in 2002 provides that use of a sign on the Internet shall constitute use in a country </a:t>
            </a:r>
            <a:r>
              <a:rPr lang="en-US" altLang="ja-JP" sz="2400" dirty="0">
                <a:solidFill>
                  <a:srgbClr val="C00000"/>
                </a:solidFill>
              </a:rPr>
              <a:t>only if the use has a commercial effect in the country</a:t>
            </a:r>
            <a:r>
              <a:rPr lang="en-US" altLang="ja-JP" sz="2400" dirty="0"/>
              <a:t>.</a:t>
            </a:r>
          </a:p>
          <a:p>
            <a:pPr>
              <a:buClr>
                <a:schemeClr val="tx1"/>
              </a:buClr>
            </a:pPr>
            <a:r>
              <a:rPr lang="en-US" altLang="ja-JP" sz="2400" dirty="0"/>
              <a:t>In the COVERDERM Case of </a:t>
            </a:r>
            <a:r>
              <a:rPr lang="en-US" altLang="ja-JP" sz="2400" dirty="0">
                <a:solidFill>
                  <a:srgbClr val="C00000"/>
                </a:solidFill>
              </a:rPr>
              <a:t>cancellation of a JP trademark registration for non-use</a:t>
            </a:r>
            <a:r>
              <a:rPr lang="en-US" altLang="ja-JP" sz="2400" dirty="0"/>
              <a:t> where </a:t>
            </a:r>
            <a:r>
              <a:rPr lang="en-US" altLang="ja-JP" sz="2400" dirty="0">
                <a:solidFill>
                  <a:srgbClr val="C00000"/>
                </a:solidFill>
              </a:rPr>
              <a:t>the trademark right holder outside Japan advertises</a:t>
            </a:r>
            <a:r>
              <a:rPr lang="en-US" altLang="ja-JP" sz="2400" dirty="0"/>
              <a:t> its cosmetics with the trademark </a:t>
            </a:r>
            <a:r>
              <a:rPr lang="en-US" altLang="ja-JP" sz="2400" dirty="0">
                <a:solidFill>
                  <a:srgbClr val="C00000"/>
                </a:solidFill>
              </a:rPr>
              <a:t>at its website inside or outside Japan</a:t>
            </a:r>
            <a:r>
              <a:rPr lang="en-US" altLang="ja-JP" sz="2400" dirty="0"/>
              <a:t> via the Internet, and </a:t>
            </a:r>
            <a:r>
              <a:rPr lang="en-US" altLang="ja-JP" sz="2400" dirty="0">
                <a:solidFill>
                  <a:srgbClr val="C00000"/>
                </a:solidFill>
              </a:rPr>
              <a:t>provides</a:t>
            </a:r>
            <a:r>
              <a:rPr lang="en-US" altLang="ja-JP" sz="2400" dirty="0"/>
              <a:t> its cosmetics, </a:t>
            </a:r>
            <a:r>
              <a:rPr lang="en-US" altLang="ja-JP" sz="2400" dirty="0">
                <a:solidFill>
                  <a:srgbClr val="C00000"/>
                </a:solidFill>
              </a:rPr>
              <a:t>for customers inside Japan</a:t>
            </a:r>
            <a:r>
              <a:rPr lang="en-US" altLang="ja-JP" sz="2400" dirty="0"/>
              <a:t>, </a:t>
            </a:r>
            <a:r>
              <a:rPr lang="en-US" altLang="ja-JP" sz="2400" dirty="0">
                <a:solidFill>
                  <a:srgbClr val="C00000"/>
                </a:solidFill>
              </a:rPr>
              <a:t>the IP High Court</a:t>
            </a:r>
            <a:r>
              <a:rPr lang="en-US" altLang="ja-JP" sz="2400" dirty="0"/>
              <a:t> of Japan in 2017 </a:t>
            </a:r>
            <a:r>
              <a:rPr lang="en-US" altLang="ja-JP" sz="2400" dirty="0">
                <a:solidFill>
                  <a:srgbClr val="C00000"/>
                </a:solidFill>
              </a:rPr>
              <a:t>found the use within Japan</a:t>
            </a:r>
            <a:r>
              <a:rPr lang="en-US" altLang="ja-JP" sz="2400" dirty="0"/>
              <a:t>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B49C76-A136-FB09-8974-C87D298E3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2223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D1B8F5-97F7-2316-A926-A4B8A79583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D26BE2-16F6-71E9-0E0C-A387F1079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8640"/>
            <a:ext cx="914399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Trademark</a:t>
            </a:r>
            <a:r>
              <a:rPr lang="en-US" altLang="ja-JP" sz="3200" dirty="0"/>
              <a:t> Right in Digital Network Space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F1B9AE-B5B4-3D11-BA92-B41C08A4B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28800"/>
            <a:ext cx="8642723" cy="4895513"/>
          </a:xfrm>
        </p:spPr>
        <p:txBody>
          <a:bodyPr>
            <a:normAutofit/>
          </a:bodyPr>
          <a:lstStyle/>
          <a:p>
            <a:r>
              <a:rPr kumimoji="1" lang="en-US" altLang="ja-JP" sz="2400" dirty="0"/>
              <a:t>In the PAPA JOHN’S Case of </a:t>
            </a:r>
            <a:r>
              <a:rPr kumimoji="1" lang="en-US" altLang="ja-JP" sz="2400" dirty="0">
                <a:solidFill>
                  <a:srgbClr val="C00000"/>
                </a:solidFill>
              </a:rPr>
              <a:t>cancellation of a JP trademark registration for non-use</a:t>
            </a:r>
            <a:r>
              <a:rPr kumimoji="1" lang="en-US" altLang="ja-JP" sz="2400" dirty="0"/>
              <a:t> where </a:t>
            </a:r>
            <a:r>
              <a:rPr kumimoji="1" lang="en-US" altLang="ja-JP" sz="2400" dirty="0">
                <a:solidFill>
                  <a:srgbClr val="C00000"/>
                </a:solidFill>
              </a:rPr>
              <a:t>the trademark right holder outside Japan</a:t>
            </a:r>
            <a:r>
              <a:rPr kumimoji="1" lang="en-US" altLang="ja-JP" sz="2400" dirty="0"/>
              <a:t> </a:t>
            </a:r>
            <a:r>
              <a:rPr kumimoji="1" lang="en-US" altLang="ja-JP" sz="2400" dirty="0">
                <a:solidFill>
                  <a:srgbClr val="C00000"/>
                </a:solidFill>
              </a:rPr>
              <a:t>advertises</a:t>
            </a:r>
            <a:r>
              <a:rPr kumimoji="1" lang="en-US" altLang="ja-JP" sz="2400" dirty="0"/>
              <a:t> its pizza with the trademark </a:t>
            </a:r>
            <a:r>
              <a:rPr kumimoji="1" lang="en-US" altLang="ja-JP" sz="2400" dirty="0">
                <a:solidFill>
                  <a:srgbClr val="C00000"/>
                </a:solidFill>
              </a:rPr>
              <a:t>at its website on a server outside Japan</a:t>
            </a:r>
            <a:r>
              <a:rPr kumimoji="1" lang="en-US" altLang="ja-JP" sz="2400" dirty="0"/>
              <a:t> via internet, and </a:t>
            </a:r>
            <a:r>
              <a:rPr kumimoji="1" lang="en-US" altLang="ja-JP" sz="2400" dirty="0">
                <a:solidFill>
                  <a:srgbClr val="C00000"/>
                </a:solidFill>
              </a:rPr>
              <a:t>provides</a:t>
            </a:r>
            <a:r>
              <a:rPr kumimoji="1" lang="en-US" altLang="ja-JP" sz="2400" dirty="0"/>
              <a:t> its pizza, </a:t>
            </a:r>
            <a:r>
              <a:rPr kumimoji="1" lang="en-US" altLang="ja-JP" sz="2400" dirty="0">
                <a:solidFill>
                  <a:srgbClr val="C00000"/>
                </a:solidFill>
              </a:rPr>
              <a:t>only for customers outside Japan</a:t>
            </a:r>
            <a:r>
              <a:rPr kumimoji="1" lang="en-US" altLang="ja-JP" sz="2400" dirty="0"/>
              <a:t>, </a:t>
            </a:r>
            <a:r>
              <a:rPr kumimoji="1" lang="en-US" altLang="ja-JP" sz="2400" dirty="0">
                <a:solidFill>
                  <a:srgbClr val="C00000"/>
                </a:solidFill>
              </a:rPr>
              <a:t>the IP High Court</a:t>
            </a:r>
            <a:r>
              <a:rPr kumimoji="1" lang="en-US" altLang="ja-JP" sz="2400" dirty="0"/>
              <a:t> of Japan in 2005 </a:t>
            </a:r>
            <a:r>
              <a:rPr kumimoji="1" lang="en-US" altLang="ja-JP" sz="2400" dirty="0">
                <a:solidFill>
                  <a:srgbClr val="C00000"/>
                </a:solidFill>
              </a:rPr>
              <a:t>did not find the use within Japan</a:t>
            </a:r>
            <a:r>
              <a:rPr kumimoji="1" lang="en-US" altLang="ja-JP" sz="2400" dirty="0"/>
              <a:t>. 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A7CEECF-F39C-4E3A-EE93-5D2788295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AECDAFD-C02F-FBDA-2077-D9E70504A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700" y="4362114"/>
            <a:ext cx="6192688" cy="23222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スマイル 5">
            <a:extLst>
              <a:ext uri="{FF2B5EF4-FFF2-40B4-BE49-F238E27FC236}">
                <a16:creationId xmlns:a16="http://schemas.microsoft.com/office/drawing/2014/main" id="{37F38A8E-7820-0E1E-7F7D-50E524F7CECE}"/>
              </a:ext>
            </a:extLst>
          </p:cNvPr>
          <p:cNvSpPr/>
          <p:nvPr/>
        </p:nvSpPr>
        <p:spPr>
          <a:xfrm>
            <a:off x="7006081" y="4412427"/>
            <a:ext cx="580453" cy="56808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EC0A9A9D-BA7E-6710-7AC1-6F1FEFBF02F7}"/>
              </a:ext>
            </a:extLst>
          </p:cNvPr>
          <p:cNvSpPr/>
          <p:nvPr/>
        </p:nvSpPr>
        <p:spPr>
          <a:xfrm>
            <a:off x="3995098" y="4616274"/>
            <a:ext cx="175418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磁気ディスク 7">
            <a:extLst>
              <a:ext uri="{FF2B5EF4-FFF2-40B4-BE49-F238E27FC236}">
                <a16:creationId xmlns:a16="http://schemas.microsoft.com/office/drawing/2014/main" id="{E1892AE0-F7D6-9A09-645F-319E779FC068}"/>
              </a:ext>
            </a:extLst>
          </p:cNvPr>
          <p:cNvSpPr/>
          <p:nvPr/>
        </p:nvSpPr>
        <p:spPr>
          <a:xfrm>
            <a:off x="6452408" y="5391438"/>
            <a:ext cx="699457" cy="48463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波線 9">
            <a:extLst>
              <a:ext uri="{FF2B5EF4-FFF2-40B4-BE49-F238E27FC236}">
                <a16:creationId xmlns:a16="http://schemas.microsoft.com/office/drawing/2014/main" id="{3CA714CE-594C-D1FF-46B1-CA4BC67F6EF7}"/>
              </a:ext>
            </a:extLst>
          </p:cNvPr>
          <p:cNvSpPr/>
          <p:nvPr/>
        </p:nvSpPr>
        <p:spPr>
          <a:xfrm rot="16200000">
            <a:off x="5728567" y="4499682"/>
            <a:ext cx="1371142" cy="1096006"/>
          </a:xfrm>
          <a:prstGeom prst="wav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六角形 10">
            <a:extLst>
              <a:ext uri="{FF2B5EF4-FFF2-40B4-BE49-F238E27FC236}">
                <a16:creationId xmlns:a16="http://schemas.microsoft.com/office/drawing/2014/main" id="{2997A0C6-1C1E-598F-9C5D-35CB4BD10F4E}"/>
              </a:ext>
            </a:extLst>
          </p:cNvPr>
          <p:cNvSpPr/>
          <p:nvPr/>
        </p:nvSpPr>
        <p:spPr>
          <a:xfrm>
            <a:off x="5934212" y="5002459"/>
            <a:ext cx="959849" cy="530637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Goods</a:t>
            </a:r>
          </a:p>
          <a:p>
            <a:pPr algn="ctr"/>
            <a:r>
              <a:rPr lang="en-US" altLang="ja-JP" sz="1050" dirty="0"/>
              <a:t>or</a:t>
            </a:r>
          </a:p>
          <a:p>
            <a:pPr algn="ctr"/>
            <a:r>
              <a:rPr lang="en-US" altLang="ja-JP" sz="1050" dirty="0"/>
              <a:t>Services</a:t>
            </a:r>
            <a:endParaRPr kumimoji="1" lang="ja-JP" altLang="en-US" sz="1050" dirty="0"/>
          </a:p>
        </p:txBody>
      </p:sp>
      <p:sp>
        <p:nvSpPr>
          <p:cNvPr id="12" name="六角形 11">
            <a:extLst>
              <a:ext uri="{FF2B5EF4-FFF2-40B4-BE49-F238E27FC236}">
                <a16:creationId xmlns:a16="http://schemas.microsoft.com/office/drawing/2014/main" id="{4388F07F-4D0B-E7FE-E525-8706DE96636C}"/>
              </a:ext>
            </a:extLst>
          </p:cNvPr>
          <p:cNvSpPr/>
          <p:nvPr/>
        </p:nvSpPr>
        <p:spPr>
          <a:xfrm>
            <a:off x="5866134" y="4675312"/>
            <a:ext cx="1096007" cy="317556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Trademark</a:t>
            </a:r>
            <a:endParaRPr kumimoji="1" lang="ja-JP" altLang="en-US" sz="1050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0F594E36-467D-28AD-97A6-298CC51F5F07}"/>
              </a:ext>
            </a:extLst>
          </p:cNvPr>
          <p:cNvSpPr/>
          <p:nvPr/>
        </p:nvSpPr>
        <p:spPr>
          <a:xfrm rot="10800000">
            <a:off x="3995098" y="5038610"/>
            <a:ext cx="174449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06FEEBB5-8A69-395D-B2B0-6D3F39468CF4}"/>
              </a:ext>
            </a:extLst>
          </p:cNvPr>
          <p:cNvSpPr/>
          <p:nvPr/>
        </p:nvSpPr>
        <p:spPr>
          <a:xfrm>
            <a:off x="6991250" y="5025463"/>
            <a:ext cx="906754" cy="4846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十字形 15">
            <a:extLst>
              <a:ext uri="{FF2B5EF4-FFF2-40B4-BE49-F238E27FC236}">
                <a16:creationId xmlns:a16="http://schemas.microsoft.com/office/drawing/2014/main" id="{3B2BCA43-2EAB-AD62-3B67-55289745C209}"/>
              </a:ext>
            </a:extLst>
          </p:cNvPr>
          <p:cNvSpPr/>
          <p:nvPr/>
        </p:nvSpPr>
        <p:spPr>
          <a:xfrm rot="2707236">
            <a:off x="4436153" y="4935633"/>
            <a:ext cx="862384" cy="838867"/>
          </a:xfrm>
          <a:prstGeom prst="plus">
            <a:avLst>
              <a:gd name="adj" fmla="val 44888"/>
            </a:avLst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: 塗りつぶしなし 16">
            <a:extLst>
              <a:ext uri="{FF2B5EF4-FFF2-40B4-BE49-F238E27FC236}">
                <a16:creationId xmlns:a16="http://schemas.microsoft.com/office/drawing/2014/main" id="{895B4971-645D-2E3D-5740-30091772D047}"/>
              </a:ext>
            </a:extLst>
          </p:cNvPr>
          <p:cNvSpPr/>
          <p:nvPr/>
        </p:nvSpPr>
        <p:spPr>
          <a:xfrm>
            <a:off x="7018837" y="5024648"/>
            <a:ext cx="713449" cy="743059"/>
          </a:xfrm>
          <a:prstGeom prst="donut">
            <a:avLst>
              <a:gd name="adj" fmla="val 12310"/>
            </a:avLst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42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2766F-3890-CB83-8421-CF7521E88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307D62-B808-765C-ECBB-88785E4BB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8640"/>
            <a:ext cx="914399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Trademark</a:t>
            </a:r>
            <a:r>
              <a:rPr lang="en-US" altLang="ja-JP" sz="3200" dirty="0"/>
              <a:t> Right in Digital Network Space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9FDFC4-B52F-1357-B61F-AE48D2EE5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28800"/>
            <a:ext cx="8642723" cy="4895513"/>
          </a:xfrm>
        </p:spPr>
        <p:txBody>
          <a:bodyPr>
            <a:normAutofit/>
          </a:bodyPr>
          <a:lstStyle/>
          <a:p>
            <a:r>
              <a:rPr kumimoji="1" lang="en-US" altLang="ja-JP" sz="2400" dirty="0"/>
              <a:t>In the Sushi </a:t>
            </a:r>
            <a:r>
              <a:rPr kumimoji="1" lang="en-US" altLang="ja-JP" sz="2400" dirty="0" err="1"/>
              <a:t>Zanmai</a:t>
            </a:r>
            <a:r>
              <a:rPr kumimoji="1" lang="en-US" altLang="ja-JP" sz="2400" dirty="0"/>
              <a:t> Case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where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the defendant inside Japan advertises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its ingredients export business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for its subsidiary’s </a:t>
            </a:r>
            <a:r>
              <a:rPr lang="en-US" altLang="ja-JP" sz="2400" dirty="0">
                <a:solidFill>
                  <a:srgbClr val="C00000"/>
                </a:solidFill>
              </a:rPr>
              <a:t>restaurants outside Japan</a:t>
            </a:r>
            <a:r>
              <a:rPr lang="en-US" altLang="ja-JP" sz="2400" dirty="0">
                <a:solidFill>
                  <a:prstClr val="black"/>
                </a:solidFill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with their service marks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at its website inside or outside Japan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via the Internet, and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one of the restaurants provides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its Sushi with the subject service mark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only for customers outside Japan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the IP High Court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of Japan in 2024 </a:t>
            </a:r>
            <a:r>
              <a:rPr lang="en-US" altLang="ja-JP" sz="2400" dirty="0">
                <a:solidFill>
                  <a:srgbClr val="C00000"/>
                </a:solidFill>
              </a:rPr>
              <a:t>did not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find the use within Japan</a:t>
            </a:r>
            <a:r>
              <a:rPr kumimoji="1" lang="en-US" altLang="ja-JP" sz="24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E6E2D4-467E-030C-BBFF-F925D9202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C03E717-FD9D-5C1E-B8E7-281574DEEB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322" y="4352933"/>
            <a:ext cx="6192688" cy="23222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スマイル 5">
            <a:extLst>
              <a:ext uri="{FF2B5EF4-FFF2-40B4-BE49-F238E27FC236}">
                <a16:creationId xmlns:a16="http://schemas.microsoft.com/office/drawing/2014/main" id="{98A44D44-A480-3481-D76B-8590A0C25261}"/>
              </a:ext>
            </a:extLst>
          </p:cNvPr>
          <p:cNvSpPr/>
          <p:nvPr/>
        </p:nvSpPr>
        <p:spPr>
          <a:xfrm>
            <a:off x="3567990" y="4889530"/>
            <a:ext cx="580453" cy="56808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F61582D6-3A4F-5D24-2BAF-575760147D88}"/>
              </a:ext>
            </a:extLst>
          </p:cNvPr>
          <p:cNvSpPr/>
          <p:nvPr/>
        </p:nvSpPr>
        <p:spPr>
          <a:xfrm>
            <a:off x="4213183" y="4606714"/>
            <a:ext cx="8411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磁気ディスク 7">
            <a:extLst>
              <a:ext uri="{FF2B5EF4-FFF2-40B4-BE49-F238E27FC236}">
                <a16:creationId xmlns:a16="http://schemas.microsoft.com/office/drawing/2014/main" id="{65A4FF90-1F2F-A0F8-6456-130A7D333639}"/>
              </a:ext>
            </a:extLst>
          </p:cNvPr>
          <p:cNvSpPr/>
          <p:nvPr/>
        </p:nvSpPr>
        <p:spPr>
          <a:xfrm>
            <a:off x="5474289" y="5405329"/>
            <a:ext cx="699457" cy="48463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波線 9">
            <a:extLst>
              <a:ext uri="{FF2B5EF4-FFF2-40B4-BE49-F238E27FC236}">
                <a16:creationId xmlns:a16="http://schemas.microsoft.com/office/drawing/2014/main" id="{9656C510-9987-9629-42C8-15302240F8E1}"/>
              </a:ext>
            </a:extLst>
          </p:cNvPr>
          <p:cNvSpPr/>
          <p:nvPr/>
        </p:nvSpPr>
        <p:spPr>
          <a:xfrm rot="16200000">
            <a:off x="4968583" y="4489442"/>
            <a:ext cx="1405593" cy="1096006"/>
          </a:xfrm>
          <a:prstGeom prst="wav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六角形 10">
            <a:extLst>
              <a:ext uri="{FF2B5EF4-FFF2-40B4-BE49-F238E27FC236}">
                <a16:creationId xmlns:a16="http://schemas.microsoft.com/office/drawing/2014/main" id="{E2F2AE68-6C92-984F-FAA0-A014EC816B5B}"/>
              </a:ext>
            </a:extLst>
          </p:cNvPr>
          <p:cNvSpPr/>
          <p:nvPr/>
        </p:nvSpPr>
        <p:spPr>
          <a:xfrm>
            <a:off x="5154626" y="5059665"/>
            <a:ext cx="959849" cy="530637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Goods</a:t>
            </a:r>
          </a:p>
          <a:p>
            <a:pPr algn="ctr"/>
            <a:r>
              <a:rPr lang="en-US" altLang="ja-JP" sz="1050" dirty="0"/>
              <a:t>or</a:t>
            </a:r>
          </a:p>
          <a:p>
            <a:pPr algn="ctr"/>
            <a:r>
              <a:rPr lang="en-US" altLang="ja-JP" sz="1050" dirty="0"/>
              <a:t>Services</a:t>
            </a:r>
            <a:endParaRPr kumimoji="1" lang="ja-JP" altLang="en-US" sz="1050" dirty="0"/>
          </a:p>
        </p:txBody>
      </p:sp>
      <p:sp>
        <p:nvSpPr>
          <p:cNvPr id="12" name="六角形 11">
            <a:extLst>
              <a:ext uri="{FF2B5EF4-FFF2-40B4-BE49-F238E27FC236}">
                <a16:creationId xmlns:a16="http://schemas.microsoft.com/office/drawing/2014/main" id="{DA699360-5465-E80F-4D45-516FEDE6D945}"/>
              </a:ext>
            </a:extLst>
          </p:cNvPr>
          <p:cNvSpPr/>
          <p:nvPr/>
        </p:nvSpPr>
        <p:spPr>
          <a:xfrm>
            <a:off x="5123376" y="4690252"/>
            <a:ext cx="1096007" cy="317556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Trademark</a:t>
            </a:r>
            <a:endParaRPr kumimoji="1" lang="ja-JP" altLang="en-US" sz="1050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0D046E7A-23FF-27D1-36E7-1649E7801D3D}"/>
              </a:ext>
            </a:extLst>
          </p:cNvPr>
          <p:cNvSpPr/>
          <p:nvPr/>
        </p:nvSpPr>
        <p:spPr>
          <a:xfrm rot="10800000">
            <a:off x="4195895" y="5042152"/>
            <a:ext cx="81802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0F4DBF65-F799-9FC4-8EAD-27D585842CF8}"/>
              </a:ext>
            </a:extLst>
          </p:cNvPr>
          <p:cNvSpPr/>
          <p:nvPr/>
        </p:nvSpPr>
        <p:spPr>
          <a:xfrm>
            <a:off x="6323401" y="5062827"/>
            <a:ext cx="1244070" cy="4846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十字形 15">
            <a:extLst>
              <a:ext uri="{FF2B5EF4-FFF2-40B4-BE49-F238E27FC236}">
                <a16:creationId xmlns:a16="http://schemas.microsoft.com/office/drawing/2014/main" id="{A49DA780-ED9F-91AB-A888-DDDE1AA3C8DE}"/>
              </a:ext>
            </a:extLst>
          </p:cNvPr>
          <p:cNvSpPr/>
          <p:nvPr/>
        </p:nvSpPr>
        <p:spPr>
          <a:xfrm rot="2707236">
            <a:off x="4209695" y="4995134"/>
            <a:ext cx="862384" cy="838867"/>
          </a:xfrm>
          <a:prstGeom prst="plus">
            <a:avLst>
              <a:gd name="adj" fmla="val 44888"/>
            </a:avLst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: 塗りつぶしなし 16">
            <a:extLst>
              <a:ext uri="{FF2B5EF4-FFF2-40B4-BE49-F238E27FC236}">
                <a16:creationId xmlns:a16="http://schemas.microsoft.com/office/drawing/2014/main" id="{4B9E27DB-E102-F844-9B16-6F3CC745403B}"/>
              </a:ext>
            </a:extLst>
          </p:cNvPr>
          <p:cNvSpPr/>
          <p:nvPr/>
        </p:nvSpPr>
        <p:spPr>
          <a:xfrm>
            <a:off x="6493409" y="5025543"/>
            <a:ext cx="713449" cy="743059"/>
          </a:xfrm>
          <a:prstGeom prst="donut">
            <a:avLst>
              <a:gd name="adj" fmla="val 12310"/>
            </a:avLst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382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076D2B78-0F95-C578-72C0-384D0CC6A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488" y="4352111"/>
            <a:ext cx="6192688" cy="23222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矢印: 左 6">
            <a:extLst>
              <a:ext uri="{FF2B5EF4-FFF2-40B4-BE49-F238E27FC236}">
                <a16:creationId xmlns:a16="http://schemas.microsoft.com/office/drawing/2014/main" id="{AE97ECBD-A689-96F9-9839-FCE94FD4EFBB}"/>
              </a:ext>
            </a:extLst>
          </p:cNvPr>
          <p:cNvSpPr/>
          <p:nvPr/>
        </p:nvSpPr>
        <p:spPr>
          <a:xfrm>
            <a:off x="3842326" y="5085184"/>
            <a:ext cx="259228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99241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Copyright</a:t>
            </a:r>
            <a:r>
              <a:rPr lang="en-US" altLang="ja-JP" sz="3200" dirty="0"/>
              <a:t> </a:t>
            </a:r>
            <a:br>
              <a:rPr lang="en-US" altLang="ja-JP" sz="3200" dirty="0"/>
            </a:br>
            <a:r>
              <a:rPr lang="en-US" altLang="ja-JP" sz="3200" dirty="0"/>
              <a:t>in Digital Network Space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895513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The infringing act of “</a:t>
            </a:r>
            <a:r>
              <a:rPr lang="en-US" altLang="ja-JP" sz="2400" dirty="0">
                <a:solidFill>
                  <a:srgbClr val="C00000"/>
                </a:solidFill>
              </a:rPr>
              <a:t>transmitting</a:t>
            </a:r>
            <a:r>
              <a:rPr lang="en-US" altLang="ja-JP" sz="2400" dirty="0"/>
              <a:t>” </a:t>
            </a:r>
            <a:r>
              <a:rPr lang="en-US" altLang="ja-JP" sz="2400" dirty="0">
                <a:solidFill>
                  <a:srgbClr val="C00000"/>
                </a:solidFill>
              </a:rPr>
              <a:t>a</a:t>
            </a:r>
            <a:r>
              <a:rPr lang="en-US" altLang="ja-JP" sz="2400" dirty="0"/>
              <a:t> JP copyrighted </a:t>
            </a:r>
            <a:r>
              <a:rPr lang="en-US" altLang="ja-JP" sz="2400" dirty="0">
                <a:solidFill>
                  <a:srgbClr val="C00000"/>
                </a:solidFill>
              </a:rPr>
              <a:t>work</a:t>
            </a:r>
            <a:r>
              <a:rPr lang="en-US" altLang="ja-JP" sz="2400" dirty="0"/>
              <a:t> “</a:t>
            </a:r>
            <a:r>
              <a:rPr lang="en-US" altLang="ja-JP" sz="2400" dirty="0">
                <a:solidFill>
                  <a:srgbClr val="C00000"/>
                </a:solidFill>
              </a:rPr>
              <a:t>to the public</a:t>
            </a:r>
            <a:r>
              <a:rPr lang="en-US" altLang="ja-JP" sz="2400" dirty="0"/>
              <a:t>” </a:t>
            </a:r>
            <a:r>
              <a:rPr lang="en-US" altLang="ja-JP" sz="2400" dirty="0">
                <a:solidFill>
                  <a:srgbClr val="C00000"/>
                </a:solidFill>
              </a:rPr>
              <a:t>through network must be found within Japan</a:t>
            </a:r>
            <a:r>
              <a:rPr lang="en-US" altLang="ja-JP" sz="2400" dirty="0"/>
              <a:t>.</a:t>
            </a:r>
          </a:p>
          <a:p>
            <a:r>
              <a:rPr kumimoji="1" lang="en-US" altLang="ja-JP" sz="2400" dirty="0"/>
              <a:t>What will happen in a case where </a:t>
            </a:r>
            <a:r>
              <a:rPr kumimoji="1" lang="en-US" altLang="ja-JP" sz="2400" dirty="0">
                <a:solidFill>
                  <a:srgbClr val="C00000"/>
                </a:solidFill>
              </a:rPr>
              <a:t>a defendant outside Japan</a:t>
            </a:r>
            <a:r>
              <a:rPr kumimoji="1" lang="en-US" altLang="ja-JP" sz="2400" dirty="0"/>
              <a:t> </a:t>
            </a:r>
            <a:r>
              <a:rPr kumimoji="1" lang="en-US" altLang="ja-JP" sz="2400" dirty="0">
                <a:solidFill>
                  <a:srgbClr val="C00000"/>
                </a:solidFill>
              </a:rPr>
              <a:t>manages a server outside Japan</a:t>
            </a:r>
            <a:r>
              <a:rPr kumimoji="1" lang="en-US" altLang="ja-JP" sz="2400" dirty="0"/>
              <a:t> and </a:t>
            </a:r>
            <a:r>
              <a:rPr kumimoji="1" lang="en-US" altLang="ja-JP" sz="2400" dirty="0">
                <a:solidFill>
                  <a:srgbClr val="C00000"/>
                </a:solidFill>
              </a:rPr>
              <a:t>transmits</a:t>
            </a:r>
            <a:r>
              <a:rPr kumimoji="1" lang="en-US" altLang="ja-JP" sz="2400" dirty="0"/>
              <a:t> </a:t>
            </a:r>
            <a:r>
              <a:rPr kumimoji="1" lang="en-US" altLang="ja-JP" sz="2400" dirty="0">
                <a:solidFill>
                  <a:srgbClr val="C00000"/>
                </a:solidFill>
              </a:rPr>
              <a:t>a </a:t>
            </a:r>
            <a:r>
              <a:rPr kumimoji="1" lang="en-US" altLang="ja-JP" sz="2400" dirty="0"/>
              <a:t>JP copyrighted </a:t>
            </a:r>
            <a:r>
              <a:rPr kumimoji="1" lang="en-US" altLang="ja-JP" sz="2400" dirty="0">
                <a:solidFill>
                  <a:srgbClr val="C00000"/>
                </a:solidFill>
              </a:rPr>
              <a:t>work </a:t>
            </a:r>
            <a:r>
              <a:rPr kumimoji="1" lang="en-US" altLang="ja-JP" sz="2400" dirty="0"/>
              <a:t>from the server </a:t>
            </a:r>
            <a:r>
              <a:rPr kumimoji="1" lang="en-US" altLang="ja-JP" sz="2400" dirty="0">
                <a:solidFill>
                  <a:srgbClr val="C00000"/>
                </a:solidFill>
              </a:rPr>
              <a:t>to the public inside Japan via the Internet</a:t>
            </a:r>
            <a:r>
              <a:rPr kumimoji="1" lang="en-US" altLang="ja-JP" sz="2400" dirty="0"/>
              <a:t> ?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9" name="スマイル 8">
            <a:extLst>
              <a:ext uri="{FF2B5EF4-FFF2-40B4-BE49-F238E27FC236}">
                <a16:creationId xmlns:a16="http://schemas.microsoft.com/office/drawing/2014/main" id="{06B38BE7-4F6B-39B6-A776-05DBBDB44518}"/>
              </a:ext>
            </a:extLst>
          </p:cNvPr>
          <p:cNvSpPr/>
          <p:nvPr/>
        </p:nvSpPr>
        <p:spPr>
          <a:xfrm>
            <a:off x="7057049" y="4499774"/>
            <a:ext cx="580453" cy="56808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: 磁気ディスク 9">
            <a:extLst>
              <a:ext uri="{FF2B5EF4-FFF2-40B4-BE49-F238E27FC236}">
                <a16:creationId xmlns:a16="http://schemas.microsoft.com/office/drawing/2014/main" id="{7E034026-7022-22A7-777E-A3A348346F01}"/>
              </a:ext>
            </a:extLst>
          </p:cNvPr>
          <p:cNvSpPr/>
          <p:nvPr/>
        </p:nvSpPr>
        <p:spPr>
          <a:xfrm>
            <a:off x="6516216" y="5082903"/>
            <a:ext cx="699457" cy="48463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六角形 10">
            <a:extLst>
              <a:ext uri="{FF2B5EF4-FFF2-40B4-BE49-F238E27FC236}">
                <a16:creationId xmlns:a16="http://schemas.microsoft.com/office/drawing/2014/main" id="{F9947B8A-B849-4C6A-E743-6EC8675B2A38}"/>
              </a:ext>
            </a:extLst>
          </p:cNvPr>
          <p:cNvSpPr/>
          <p:nvPr/>
        </p:nvSpPr>
        <p:spPr>
          <a:xfrm>
            <a:off x="5292080" y="4868019"/>
            <a:ext cx="1060704" cy="914400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Work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795701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99241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Copyright</a:t>
            </a:r>
            <a:r>
              <a:rPr lang="en-US" altLang="ja-JP" sz="3200" dirty="0"/>
              <a:t> </a:t>
            </a:r>
            <a:br>
              <a:rPr lang="en-US" altLang="ja-JP" sz="3200" dirty="0"/>
            </a:br>
            <a:r>
              <a:rPr lang="en-US" altLang="ja-JP" sz="3200" dirty="0"/>
              <a:t>in Digital Network Space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5197269"/>
          </a:xfrm>
        </p:spPr>
        <p:txBody>
          <a:bodyPr>
            <a:normAutofit lnSpcReduction="10000"/>
          </a:bodyPr>
          <a:lstStyle/>
          <a:p>
            <a:r>
              <a:rPr lang="en-US" altLang="ja-JP" sz="2400" dirty="0"/>
              <a:t>Under Article 8 (Right of Communication to the Public) of the WIPO Copyright Treaty for interactive transmission via the Internet, according to the “</a:t>
            </a:r>
            <a:r>
              <a:rPr lang="en-US" altLang="ja-JP" sz="2400" dirty="0">
                <a:solidFill>
                  <a:srgbClr val="C00000"/>
                </a:solidFill>
              </a:rPr>
              <a:t>umbrella solution</a:t>
            </a:r>
            <a:r>
              <a:rPr lang="en-US" altLang="ja-JP" sz="2400" dirty="0"/>
              <a:t>” thereunder, </a:t>
            </a:r>
            <a:r>
              <a:rPr lang="en-US" altLang="ja-JP" sz="2400" dirty="0">
                <a:solidFill>
                  <a:srgbClr val="C00000"/>
                </a:solidFill>
              </a:rPr>
              <a:t>the Copyright Act of Japan</a:t>
            </a:r>
            <a:r>
              <a:rPr lang="en-US" altLang="ja-JP" sz="2400" dirty="0"/>
              <a:t> has specifically adopted the right to “</a:t>
            </a:r>
            <a:r>
              <a:rPr lang="en-US" altLang="ja-JP" sz="2400" dirty="0">
                <a:solidFill>
                  <a:srgbClr val="C00000"/>
                </a:solidFill>
              </a:rPr>
              <a:t>transmit</a:t>
            </a:r>
            <a:r>
              <a:rPr lang="en-US" altLang="ja-JP" sz="2400" dirty="0"/>
              <a:t>” to the public, while </a:t>
            </a:r>
            <a:r>
              <a:rPr lang="en-US" altLang="ja-JP" sz="2400" dirty="0">
                <a:solidFill>
                  <a:srgbClr val="C00000"/>
                </a:solidFill>
              </a:rPr>
              <a:t>the EU Directive</a:t>
            </a:r>
            <a:r>
              <a:rPr lang="en-US" altLang="ja-JP" sz="2400" dirty="0"/>
              <a:t> has specifically adopted the right of “</a:t>
            </a:r>
            <a:r>
              <a:rPr lang="en-US" altLang="ja-JP" sz="2400" dirty="0">
                <a:solidFill>
                  <a:srgbClr val="C00000"/>
                </a:solidFill>
              </a:rPr>
              <a:t>communication</a:t>
            </a:r>
            <a:r>
              <a:rPr lang="en-US" altLang="ja-JP" sz="2400" dirty="0"/>
              <a:t>” to the public. </a:t>
            </a:r>
          </a:p>
          <a:p>
            <a:r>
              <a:rPr lang="en-US" altLang="ja-JP" sz="2400" dirty="0"/>
              <a:t>Then, in this case, it has often been said that the act of “</a:t>
            </a:r>
            <a:r>
              <a:rPr lang="en-US" altLang="ja-JP" sz="2400" dirty="0">
                <a:solidFill>
                  <a:srgbClr val="C00000"/>
                </a:solidFill>
              </a:rPr>
              <a:t>transmitting</a:t>
            </a:r>
            <a:r>
              <a:rPr lang="en-US" altLang="ja-JP" sz="2400" dirty="0"/>
              <a:t>” a JP copyrighted work to the public inside Japan is likely found </a:t>
            </a:r>
            <a:r>
              <a:rPr lang="en-US" altLang="ja-JP" sz="2400" dirty="0">
                <a:solidFill>
                  <a:srgbClr val="C00000"/>
                </a:solidFill>
              </a:rPr>
              <a:t>on the server outside Japan</a:t>
            </a:r>
            <a:r>
              <a:rPr lang="en-US" altLang="ja-JP" sz="2400" dirty="0"/>
              <a:t>, and thus there is likely </a:t>
            </a:r>
            <a:r>
              <a:rPr lang="en-US" altLang="ja-JP" sz="2400" dirty="0">
                <a:solidFill>
                  <a:srgbClr val="C00000"/>
                </a:solidFill>
              </a:rPr>
              <a:t>no infringement of JP transmission right</a:t>
            </a:r>
            <a:r>
              <a:rPr lang="en-US" altLang="ja-JP" sz="2400" dirty="0"/>
              <a:t>, while the act of “</a:t>
            </a:r>
            <a:r>
              <a:rPr lang="en-US" altLang="ja-JP" sz="2400" dirty="0">
                <a:solidFill>
                  <a:srgbClr val="C00000"/>
                </a:solidFill>
              </a:rPr>
              <a:t>communicating</a:t>
            </a:r>
            <a:r>
              <a:rPr lang="en-US" altLang="ja-JP" sz="2400" dirty="0"/>
              <a:t>” an EU copyrighted work to the public inside EU is likely found </a:t>
            </a:r>
            <a:r>
              <a:rPr lang="en-US" altLang="ja-JP" sz="2400" dirty="0">
                <a:solidFill>
                  <a:srgbClr val="C00000"/>
                </a:solidFill>
              </a:rPr>
              <a:t>onto the public inside EU</a:t>
            </a:r>
            <a:r>
              <a:rPr lang="en-US" altLang="ja-JP" sz="2400" dirty="0"/>
              <a:t>, and thus there is likely </a:t>
            </a:r>
            <a:r>
              <a:rPr lang="en-US" altLang="ja-JP" sz="2400" dirty="0">
                <a:solidFill>
                  <a:srgbClr val="C00000"/>
                </a:solidFill>
              </a:rPr>
              <a:t>infringement of EU communication right</a:t>
            </a:r>
            <a:r>
              <a:rPr lang="en-US" altLang="ja-JP" sz="2400" dirty="0"/>
              <a:t>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191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B79254-0E79-64F3-9E7B-C52C5025B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AE2FF484-7B3A-599D-1E66-F1479E33D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488" y="4352111"/>
            <a:ext cx="6192688" cy="23222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矢印: 左 6">
            <a:extLst>
              <a:ext uri="{FF2B5EF4-FFF2-40B4-BE49-F238E27FC236}">
                <a16:creationId xmlns:a16="http://schemas.microsoft.com/office/drawing/2014/main" id="{CBF4618B-C8BA-DF91-9A57-80BF1B3F9095}"/>
              </a:ext>
            </a:extLst>
          </p:cNvPr>
          <p:cNvSpPr/>
          <p:nvPr/>
        </p:nvSpPr>
        <p:spPr>
          <a:xfrm>
            <a:off x="4900777" y="5085184"/>
            <a:ext cx="1533837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194AA8B-B6D8-7053-4ED6-5F3954A7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3" y="188640"/>
            <a:ext cx="899241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Copyright</a:t>
            </a:r>
            <a:r>
              <a:rPr lang="en-US" altLang="ja-JP" sz="3200" dirty="0"/>
              <a:t> </a:t>
            </a:r>
            <a:br>
              <a:rPr lang="en-US" altLang="ja-JP" sz="3200" dirty="0"/>
            </a:br>
            <a:r>
              <a:rPr lang="en-US" altLang="ja-JP" sz="3200" dirty="0"/>
              <a:t>in Digital Network Space</a:t>
            </a:r>
            <a:endParaRPr kumimoji="1" lang="ja-JP" altLang="en-US" sz="3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16F378-9DCF-3617-97FB-2B55D2965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895513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Provided however that it is also said that, if </a:t>
            </a:r>
            <a:r>
              <a:rPr lang="en-US" altLang="ja-JP" sz="2400" dirty="0">
                <a:solidFill>
                  <a:srgbClr val="C00000"/>
                </a:solidFill>
              </a:rPr>
              <a:t>a relay server inside Japan</a:t>
            </a:r>
            <a:r>
              <a:rPr lang="en-US" altLang="ja-JP" sz="2400" dirty="0"/>
              <a:t> is used by the defendant, the act of “</a:t>
            </a:r>
            <a:r>
              <a:rPr lang="en-US" altLang="ja-JP" sz="2400" dirty="0">
                <a:solidFill>
                  <a:srgbClr val="C00000"/>
                </a:solidFill>
              </a:rPr>
              <a:t>transmitting</a:t>
            </a:r>
            <a:r>
              <a:rPr lang="en-US" altLang="ja-JP" sz="2400" dirty="0"/>
              <a:t>” a JP copyrighted work to the public inside Japan is likely found </a:t>
            </a:r>
            <a:r>
              <a:rPr lang="en-US" altLang="ja-JP" sz="2400" dirty="0">
                <a:solidFill>
                  <a:srgbClr val="C00000"/>
                </a:solidFill>
              </a:rPr>
              <a:t>on the server inside Japan</a:t>
            </a:r>
            <a:r>
              <a:rPr lang="en-US" altLang="ja-JP" sz="2400" dirty="0"/>
              <a:t>, and thus there is likely </a:t>
            </a:r>
            <a:r>
              <a:rPr lang="en-US" altLang="ja-JP" sz="2400" dirty="0">
                <a:solidFill>
                  <a:srgbClr val="C00000"/>
                </a:solidFill>
              </a:rPr>
              <a:t>infringement of JP transmission right</a:t>
            </a:r>
            <a:r>
              <a:rPr lang="en-US" altLang="ja-JP" sz="2400" dirty="0"/>
              <a:t>, 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6EB39C-FD86-C02A-E9A3-480D9F648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9" name="スマイル 8">
            <a:extLst>
              <a:ext uri="{FF2B5EF4-FFF2-40B4-BE49-F238E27FC236}">
                <a16:creationId xmlns:a16="http://schemas.microsoft.com/office/drawing/2014/main" id="{4CCA6A53-8CC1-7F9E-0214-33190E55EB47}"/>
              </a:ext>
            </a:extLst>
          </p:cNvPr>
          <p:cNvSpPr/>
          <p:nvPr/>
        </p:nvSpPr>
        <p:spPr>
          <a:xfrm>
            <a:off x="7057049" y="4499774"/>
            <a:ext cx="580453" cy="56808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: 磁気ディスク 9">
            <a:extLst>
              <a:ext uri="{FF2B5EF4-FFF2-40B4-BE49-F238E27FC236}">
                <a16:creationId xmlns:a16="http://schemas.microsoft.com/office/drawing/2014/main" id="{159820EE-8DDF-3788-5096-89EAF189AB22}"/>
              </a:ext>
            </a:extLst>
          </p:cNvPr>
          <p:cNvSpPr/>
          <p:nvPr/>
        </p:nvSpPr>
        <p:spPr>
          <a:xfrm>
            <a:off x="6516216" y="5082903"/>
            <a:ext cx="699457" cy="48463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六角形 10">
            <a:extLst>
              <a:ext uri="{FF2B5EF4-FFF2-40B4-BE49-F238E27FC236}">
                <a16:creationId xmlns:a16="http://schemas.microsoft.com/office/drawing/2014/main" id="{CE68E06D-D6D6-84D5-D127-7CA457ED1BB4}"/>
              </a:ext>
            </a:extLst>
          </p:cNvPr>
          <p:cNvSpPr/>
          <p:nvPr/>
        </p:nvSpPr>
        <p:spPr>
          <a:xfrm>
            <a:off x="5292080" y="4868019"/>
            <a:ext cx="1060704" cy="914400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Work</a:t>
            </a:r>
            <a:endParaRPr kumimoji="1" lang="ja-JP" altLang="en-US" sz="1050" dirty="0"/>
          </a:p>
        </p:txBody>
      </p:sp>
      <p:sp>
        <p:nvSpPr>
          <p:cNvPr id="5" name="フローチャート: 磁気ディスク 4">
            <a:extLst>
              <a:ext uri="{FF2B5EF4-FFF2-40B4-BE49-F238E27FC236}">
                <a16:creationId xmlns:a16="http://schemas.microsoft.com/office/drawing/2014/main" id="{7FDF6A91-CE79-B595-42DA-AAC6446B89D2}"/>
              </a:ext>
            </a:extLst>
          </p:cNvPr>
          <p:cNvSpPr/>
          <p:nvPr/>
        </p:nvSpPr>
        <p:spPr>
          <a:xfrm>
            <a:off x="4098125" y="5082903"/>
            <a:ext cx="699457" cy="48463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Relay Server</a:t>
            </a:r>
            <a:endParaRPr kumimoji="1" lang="ja-JP" altLang="en-US" sz="1050" dirty="0"/>
          </a:p>
        </p:txBody>
      </p:sp>
      <p:sp>
        <p:nvSpPr>
          <p:cNvPr id="6" name="矢印: 左 5">
            <a:extLst>
              <a:ext uri="{FF2B5EF4-FFF2-40B4-BE49-F238E27FC236}">
                <a16:creationId xmlns:a16="http://schemas.microsoft.com/office/drawing/2014/main" id="{691DE14D-FE74-FF16-F440-BCDB676549BD}"/>
              </a:ext>
            </a:extLst>
          </p:cNvPr>
          <p:cNvSpPr/>
          <p:nvPr/>
        </p:nvSpPr>
        <p:spPr>
          <a:xfrm>
            <a:off x="3630940" y="5082903"/>
            <a:ext cx="36399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097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857259C8-4FEE-DD50-5372-0250EE4E12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488" y="4352111"/>
            <a:ext cx="6192688" cy="23222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矢印: 左右 4">
            <a:extLst>
              <a:ext uri="{FF2B5EF4-FFF2-40B4-BE49-F238E27FC236}">
                <a16:creationId xmlns:a16="http://schemas.microsoft.com/office/drawing/2014/main" id="{B2FF26DF-6BB5-FB09-D30B-F4C123F6FC6F}"/>
              </a:ext>
            </a:extLst>
          </p:cNvPr>
          <p:cNvSpPr/>
          <p:nvPr/>
        </p:nvSpPr>
        <p:spPr>
          <a:xfrm>
            <a:off x="3923927" y="5087835"/>
            <a:ext cx="2520281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99241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Copyright</a:t>
            </a:r>
            <a:r>
              <a:rPr lang="en-US" altLang="ja-JP" sz="3200" dirty="0"/>
              <a:t> </a:t>
            </a:r>
            <a:br>
              <a:rPr lang="en-US" altLang="ja-JP" sz="3200" dirty="0"/>
            </a:br>
            <a:r>
              <a:rPr lang="en-US" altLang="ja-JP" sz="3200" dirty="0"/>
              <a:t>in Digital Network Space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579296" cy="4895513"/>
          </a:xfrm>
        </p:spPr>
        <p:txBody>
          <a:bodyPr>
            <a:normAutofit/>
          </a:bodyPr>
          <a:lstStyle/>
          <a:p>
            <a:r>
              <a:rPr kumimoji="1" lang="en-US" altLang="ja-JP" sz="2400" dirty="0"/>
              <a:t>In the File Rogue Case where a defendant </a:t>
            </a:r>
            <a:r>
              <a:rPr kumimoji="1" lang="en-US" altLang="ja-JP" sz="2400" dirty="0">
                <a:solidFill>
                  <a:srgbClr val="C00000"/>
                </a:solidFill>
              </a:rPr>
              <a:t>inside</a:t>
            </a:r>
            <a:r>
              <a:rPr kumimoji="1" lang="en-US" altLang="ja-JP" sz="2400" dirty="0">
                <a:solidFill>
                  <a:srgbClr val="002060"/>
                </a:solidFill>
              </a:rPr>
              <a:t> </a:t>
            </a:r>
            <a:r>
              <a:rPr kumimoji="1" lang="en-US" altLang="ja-JP" sz="2400" dirty="0"/>
              <a:t>Japan manages P2P software on a server outside Japan and let users inside Japan transmit a JP copyrighted work from the server to other users inside Japan via the Internet,</a:t>
            </a:r>
            <a:r>
              <a:rPr kumimoji="1" lang="en-US" altLang="ja-JP" sz="2400" dirty="0">
                <a:solidFill>
                  <a:srgbClr val="002060"/>
                </a:solidFill>
              </a:rPr>
              <a:t> </a:t>
            </a:r>
            <a:r>
              <a:rPr kumimoji="1" lang="en-US" altLang="ja-JP" sz="2400" dirty="0">
                <a:solidFill>
                  <a:srgbClr val="C00000"/>
                </a:solidFill>
              </a:rPr>
              <a:t>the Tokyo High Court </a:t>
            </a:r>
            <a:r>
              <a:rPr kumimoji="1" lang="en-US" altLang="ja-JP" sz="2400" dirty="0"/>
              <a:t>of Japan in 2005 </a:t>
            </a:r>
            <a:r>
              <a:rPr kumimoji="1" lang="en-US" altLang="ja-JP" sz="2400" dirty="0">
                <a:solidFill>
                  <a:srgbClr val="C00000"/>
                </a:solidFill>
              </a:rPr>
              <a:t>found infringement by the defendant</a:t>
            </a:r>
            <a:r>
              <a:rPr kumimoji="1" lang="en-US" altLang="ja-JP" sz="2400" dirty="0"/>
              <a:t> of JP copyright to “</a:t>
            </a:r>
            <a:r>
              <a:rPr kumimoji="1" lang="en-US" altLang="ja-JP" sz="2400" dirty="0">
                <a:solidFill>
                  <a:srgbClr val="C00000"/>
                </a:solidFill>
              </a:rPr>
              <a:t>transmit</a:t>
            </a:r>
            <a:r>
              <a:rPr kumimoji="1" lang="en-US" altLang="ja-JP" sz="2400" dirty="0"/>
              <a:t>” </a:t>
            </a:r>
            <a:r>
              <a:rPr kumimoji="1" lang="en-US" altLang="ja-JP" sz="2400" dirty="0">
                <a:solidFill>
                  <a:srgbClr val="C00000"/>
                </a:solidFill>
              </a:rPr>
              <a:t>within Japan </a:t>
            </a:r>
            <a:r>
              <a:rPr kumimoji="1" lang="en-US" altLang="ja-JP" sz="2400" dirty="0"/>
              <a:t>a JP copyrighted work “</a:t>
            </a:r>
            <a:r>
              <a:rPr kumimoji="1" lang="en-US" altLang="ja-JP" sz="2400" dirty="0">
                <a:solidFill>
                  <a:srgbClr val="C00000"/>
                </a:solidFill>
              </a:rPr>
              <a:t>to the public</a:t>
            </a:r>
            <a:r>
              <a:rPr kumimoji="1" lang="en-US" altLang="ja-JP" sz="2400" dirty="0"/>
              <a:t>”.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9" name="スマイル 8">
            <a:extLst>
              <a:ext uri="{FF2B5EF4-FFF2-40B4-BE49-F238E27FC236}">
                <a16:creationId xmlns:a16="http://schemas.microsoft.com/office/drawing/2014/main" id="{06B38BE7-4F6B-39B6-A776-05DBBDB44518}"/>
              </a:ext>
            </a:extLst>
          </p:cNvPr>
          <p:cNvSpPr/>
          <p:nvPr/>
        </p:nvSpPr>
        <p:spPr>
          <a:xfrm>
            <a:off x="3474946" y="4652095"/>
            <a:ext cx="580453" cy="56808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: 磁気ディスク 9">
            <a:extLst>
              <a:ext uri="{FF2B5EF4-FFF2-40B4-BE49-F238E27FC236}">
                <a16:creationId xmlns:a16="http://schemas.microsoft.com/office/drawing/2014/main" id="{7E034026-7022-22A7-777E-A3A348346F01}"/>
              </a:ext>
            </a:extLst>
          </p:cNvPr>
          <p:cNvSpPr/>
          <p:nvPr/>
        </p:nvSpPr>
        <p:spPr>
          <a:xfrm>
            <a:off x="6516216" y="5082903"/>
            <a:ext cx="699457" cy="48463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六角形 10">
            <a:extLst>
              <a:ext uri="{FF2B5EF4-FFF2-40B4-BE49-F238E27FC236}">
                <a16:creationId xmlns:a16="http://schemas.microsoft.com/office/drawing/2014/main" id="{F9947B8A-B849-4C6A-E743-6EC8675B2A38}"/>
              </a:ext>
            </a:extLst>
          </p:cNvPr>
          <p:cNvSpPr/>
          <p:nvPr/>
        </p:nvSpPr>
        <p:spPr>
          <a:xfrm>
            <a:off x="4678430" y="4897450"/>
            <a:ext cx="1060704" cy="914400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Work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602827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99241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Tips</a:t>
            </a:r>
            <a:r>
              <a:rPr lang="ja-JP" altLang="en-US" sz="3200" dirty="0">
                <a:solidFill>
                  <a:srgbClr val="C00000"/>
                </a:solidFill>
              </a:rPr>
              <a:t> </a:t>
            </a:r>
            <a:r>
              <a:rPr lang="en-US" altLang="ja-JP" sz="3200" dirty="0"/>
              <a:t>on</a:t>
            </a:r>
            <a:r>
              <a:rPr lang="ja-JP" altLang="en-US" sz="3200" dirty="0"/>
              <a:t> </a:t>
            </a:r>
            <a:r>
              <a:rPr lang="en-US" altLang="ja-JP" sz="3200" dirty="0"/>
              <a:t>Territorial Principle and </a:t>
            </a:r>
            <a:br>
              <a:rPr lang="en-US" altLang="ja-JP" sz="3200" dirty="0"/>
            </a:br>
            <a:r>
              <a:rPr lang="en-US" altLang="ja-JP" sz="3200" dirty="0"/>
              <a:t>Cross-border Infringement of IPRs in Japan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5197269"/>
          </a:xfrm>
        </p:spPr>
        <p:txBody>
          <a:bodyPr>
            <a:normAutofit lnSpcReduction="10000"/>
          </a:bodyPr>
          <a:lstStyle/>
          <a:p>
            <a:r>
              <a:rPr lang="en-US" altLang="ja-JP" sz="2400" dirty="0"/>
              <a:t>Keep in mind that, even under the territorial principle, the effect of JP </a:t>
            </a:r>
            <a:r>
              <a:rPr lang="en-US" altLang="ja-JP" sz="2400" dirty="0">
                <a:solidFill>
                  <a:srgbClr val="C00000"/>
                </a:solidFill>
              </a:rPr>
              <a:t>patent</a:t>
            </a:r>
            <a:r>
              <a:rPr lang="en-US" altLang="ja-JP" sz="2400" dirty="0"/>
              <a:t> rights may substantially cover </a:t>
            </a:r>
            <a:r>
              <a:rPr lang="en-US" altLang="ja-JP" sz="2400" dirty="0">
                <a:solidFill>
                  <a:srgbClr val="C00000"/>
                </a:solidFill>
              </a:rPr>
              <a:t>the server outside Japan operated by an infringer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C00000"/>
                </a:solidFill>
              </a:rPr>
              <a:t>inside Japan or even outside Japan for users inside Japan</a:t>
            </a:r>
            <a:r>
              <a:rPr lang="en-US" altLang="ja-JP" sz="2400" dirty="0"/>
              <a:t>, depending on the type of acts (produce, providing through internet, use, etc.) and the type of inventions (server, server/client system, computer program, method, etc.).</a:t>
            </a:r>
          </a:p>
          <a:p>
            <a:r>
              <a:rPr lang="en-US" altLang="ja-JP" sz="2400" dirty="0"/>
              <a:t>For server/client system type inventions, from the viewpoint of </a:t>
            </a:r>
            <a:r>
              <a:rPr lang="en-US" altLang="ja-JP" sz="2400" dirty="0">
                <a:solidFill>
                  <a:srgbClr val="C00000"/>
                </a:solidFill>
              </a:rPr>
              <a:t>the territorial principle</a:t>
            </a:r>
            <a:r>
              <a:rPr lang="en-US" altLang="ja-JP" sz="2400" dirty="0"/>
              <a:t>, not a server claim, but </a:t>
            </a:r>
            <a:r>
              <a:rPr lang="en-US" altLang="ja-JP" sz="2400" dirty="0">
                <a:solidFill>
                  <a:srgbClr val="C00000"/>
                </a:solidFill>
              </a:rPr>
              <a:t>a server/client system claim</a:t>
            </a:r>
            <a:r>
              <a:rPr lang="en-US" altLang="ja-JP" sz="2400" dirty="0"/>
              <a:t>, </a:t>
            </a:r>
            <a:r>
              <a:rPr lang="en-US" altLang="ja-JP" sz="2400" dirty="0">
                <a:solidFill>
                  <a:srgbClr val="C00000"/>
                </a:solidFill>
              </a:rPr>
              <a:t>a computer program claim</a:t>
            </a:r>
            <a:r>
              <a:rPr lang="en-US" altLang="ja-JP" sz="2400" dirty="0"/>
              <a:t>, and </a:t>
            </a:r>
            <a:r>
              <a:rPr lang="en-US" altLang="ja-JP" sz="2400" dirty="0">
                <a:solidFill>
                  <a:srgbClr val="C00000"/>
                </a:solidFill>
              </a:rPr>
              <a:t>a method claim</a:t>
            </a:r>
            <a:r>
              <a:rPr lang="en-US" altLang="ja-JP" sz="2400" dirty="0"/>
              <a:t> are </a:t>
            </a:r>
            <a:r>
              <a:rPr lang="en-US" altLang="ja-JP" sz="2400" dirty="0">
                <a:solidFill>
                  <a:srgbClr val="C00000"/>
                </a:solidFill>
              </a:rPr>
              <a:t>recommendable</a:t>
            </a:r>
            <a:r>
              <a:rPr lang="en-US" altLang="ja-JP" sz="2400" dirty="0"/>
              <a:t>, while, from the viewpoint of </a:t>
            </a:r>
            <a:r>
              <a:rPr lang="en-US" altLang="ja-JP" sz="2400" dirty="0">
                <a:solidFill>
                  <a:srgbClr val="C00000"/>
                </a:solidFill>
              </a:rPr>
              <a:t>the single entity principle</a:t>
            </a:r>
            <a:r>
              <a:rPr lang="en-US" altLang="ja-JP" sz="2400" dirty="0"/>
              <a:t>, not a server/client system claim, but </a:t>
            </a:r>
            <a:r>
              <a:rPr lang="en-US" altLang="ja-JP" sz="2400" dirty="0">
                <a:solidFill>
                  <a:srgbClr val="C00000"/>
                </a:solidFill>
              </a:rPr>
              <a:t>a server claim</a:t>
            </a:r>
            <a:r>
              <a:rPr lang="en-US" altLang="ja-JP" sz="2400" dirty="0"/>
              <a:t>, </a:t>
            </a:r>
            <a:r>
              <a:rPr lang="en-US" altLang="ja-JP" sz="2400" dirty="0">
                <a:solidFill>
                  <a:srgbClr val="C00000"/>
                </a:solidFill>
              </a:rPr>
              <a:t>a computer program claim</a:t>
            </a:r>
            <a:r>
              <a:rPr lang="en-US" altLang="ja-JP" sz="2400" dirty="0"/>
              <a:t>, and </a:t>
            </a:r>
            <a:r>
              <a:rPr lang="en-US" altLang="ja-JP" sz="2400" dirty="0">
                <a:solidFill>
                  <a:srgbClr val="C00000"/>
                </a:solidFill>
              </a:rPr>
              <a:t>a method claim</a:t>
            </a:r>
            <a:r>
              <a:rPr lang="en-US" altLang="ja-JP" sz="2400" dirty="0"/>
              <a:t>, </a:t>
            </a:r>
            <a:r>
              <a:rPr lang="en-US" altLang="ja-JP" sz="2400" dirty="0">
                <a:solidFill>
                  <a:srgbClr val="C00000"/>
                </a:solidFill>
              </a:rPr>
              <a:t>with sub-combination arrangement</a:t>
            </a:r>
            <a:r>
              <a:rPr lang="en-US" altLang="ja-JP" sz="2400" dirty="0"/>
              <a:t>, are recommendable.   </a:t>
            </a:r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307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EED65-6FB4-FFDA-03AC-916555CFCC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463BDA-AB8D-EE8E-0344-332FFEEBC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3" y="188640"/>
            <a:ext cx="899241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Tips</a:t>
            </a:r>
            <a:r>
              <a:rPr lang="ja-JP" altLang="en-US" sz="3200" dirty="0">
                <a:solidFill>
                  <a:srgbClr val="C00000"/>
                </a:solidFill>
              </a:rPr>
              <a:t> </a:t>
            </a:r>
            <a:r>
              <a:rPr lang="en-US" altLang="ja-JP" sz="3200" dirty="0"/>
              <a:t>on</a:t>
            </a:r>
            <a:r>
              <a:rPr lang="ja-JP" altLang="en-US" sz="3200" dirty="0"/>
              <a:t> </a:t>
            </a:r>
            <a:r>
              <a:rPr lang="en-US" altLang="ja-JP" sz="3200" dirty="0"/>
              <a:t>Territorial Principle and </a:t>
            </a:r>
            <a:br>
              <a:rPr lang="en-US" altLang="ja-JP" sz="3200" dirty="0"/>
            </a:br>
            <a:r>
              <a:rPr lang="en-US" altLang="ja-JP" sz="3200" dirty="0"/>
              <a:t>Cross-border Infringement of IPRs in Japan</a:t>
            </a:r>
            <a:endParaRPr kumimoji="1" lang="ja-JP" altLang="en-US" sz="3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A7A741-830B-71CC-0E28-0DA9614B9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5197269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Keep in mind that, even under the territorial principle, the effect of JP </a:t>
            </a:r>
            <a:r>
              <a:rPr lang="en-US" altLang="ja-JP" sz="2400" dirty="0">
                <a:solidFill>
                  <a:srgbClr val="C00000"/>
                </a:solidFill>
              </a:rPr>
              <a:t>trademark</a:t>
            </a:r>
            <a:r>
              <a:rPr lang="en-US" altLang="ja-JP" sz="2400" dirty="0"/>
              <a:t> rights may substantially cover the use of a trademark for goods or services such as advertisement through network </a:t>
            </a:r>
            <a:r>
              <a:rPr lang="en-US" altLang="ja-JP" sz="2400" dirty="0">
                <a:solidFill>
                  <a:srgbClr val="C00000"/>
                </a:solidFill>
              </a:rPr>
              <a:t>for customers inside Japan</a:t>
            </a:r>
            <a:r>
              <a:rPr lang="en-US" altLang="ja-JP" sz="2400" dirty="0"/>
              <a:t>, </a:t>
            </a:r>
            <a:r>
              <a:rPr lang="en-US" altLang="ja-JP" sz="2400" dirty="0">
                <a:solidFill>
                  <a:srgbClr val="C00000"/>
                </a:solidFill>
              </a:rPr>
              <a:t>irrespective of the location of the server and its operator</a:t>
            </a:r>
            <a:r>
              <a:rPr lang="en-US" altLang="ja-JP" sz="2400" dirty="0"/>
              <a:t>. </a:t>
            </a:r>
          </a:p>
          <a:p>
            <a:r>
              <a:rPr lang="en-US" altLang="ja-JP" sz="2400" dirty="0"/>
              <a:t>Keep in mind that, even under the territorial principle, the effect of JP copyrights such as </a:t>
            </a:r>
            <a:r>
              <a:rPr lang="en-US" altLang="ja-JP" sz="2400" dirty="0">
                <a:solidFill>
                  <a:srgbClr val="C00000"/>
                </a:solidFill>
              </a:rPr>
              <a:t>transmission</a:t>
            </a:r>
            <a:r>
              <a:rPr lang="en-US" altLang="ja-JP" sz="2400" dirty="0"/>
              <a:t> rights may substantially cover the transmission </a:t>
            </a:r>
            <a:r>
              <a:rPr lang="en-US" altLang="ja-JP" sz="2400" dirty="0">
                <a:solidFill>
                  <a:srgbClr val="C00000"/>
                </a:solidFill>
              </a:rPr>
              <a:t>by the defendant outside Japan on a relay server inside Japan</a:t>
            </a:r>
            <a:r>
              <a:rPr lang="en-US" altLang="ja-JP" sz="2400" dirty="0"/>
              <a:t>, and the transmission </a:t>
            </a:r>
            <a:r>
              <a:rPr lang="en-US" altLang="ja-JP" sz="2400" dirty="0">
                <a:solidFill>
                  <a:srgbClr val="C00000"/>
                </a:solidFill>
              </a:rPr>
              <a:t>by the defendant inside Japan on a server outside Japan</a:t>
            </a:r>
            <a:r>
              <a:rPr lang="en-US" altLang="ja-JP" sz="2400" dirty="0"/>
              <a:t>.</a:t>
            </a:r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1E83F2D-18FA-65F7-8499-008A5A9FF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86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/>
              <a:t>Table of Contents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1"/>
            <a:ext cx="8435280" cy="4392487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kumimoji="1" lang="en-US" altLang="ja-JP" sz="2800" dirty="0">
                <a:solidFill>
                  <a:srgbClr val="C00000"/>
                </a:solidFill>
              </a:rPr>
              <a:t>Territorial Principle</a:t>
            </a:r>
            <a:r>
              <a:rPr kumimoji="1" lang="en-US" altLang="ja-JP" sz="2800" dirty="0"/>
              <a:t> of </a:t>
            </a:r>
            <a:r>
              <a:rPr kumimoji="1" lang="en-US" altLang="ja-JP" sz="2800" dirty="0">
                <a:solidFill>
                  <a:srgbClr val="C00000"/>
                </a:solidFill>
              </a:rPr>
              <a:t>IPRs </a:t>
            </a:r>
            <a:r>
              <a:rPr kumimoji="1" lang="en-US" altLang="ja-JP" sz="2800" dirty="0"/>
              <a:t>in Japan</a:t>
            </a:r>
          </a:p>
          <a:p>
            <a:pPr>
              <a:buClr>
                <a:schemeClr val="tx1"/>
              </a:buClr>
            </a:pPr>
            <a:r>
              <a:rPr lang="en-US" altLang="ja-JP" sz="2800" dirty="0">
                <a:solidFill>
                  <a:srgbClr val="C00000"/>
                </a:solidFill>
              </a:rPr>
              <a:t>Cross-Border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C00000"/>
                </a:solidFill>
              </a:rPr>
              <a:t>Infringement</a:t>
            </a:r>
            <a:r>
              <a:rPr lang="en-US" altLang="ja-JP" sz="2800" dirty="0"/>
              <a:t> of JP </a:t>
            </a:r>
            <a:r>
              <a:rPr lang="en-US" altLang="ja-JP" sz="2800" dirty="0">
                <a:solidFill>
                  <a:srgbClr val="C00000"/>
                </a:solidFill>
              </a:rPr>
              <a:t>Patent</a:t>
            </a:r>
            <a:r>
              <a:rPr lang="en-US" altLang="ja-JP" sz="2800" dirty="0"/>
              <a:t> Right in Digital Network Space</a:t>
            </a:r>
          </a:p>
          <a:p>
            <a:pPr>
              <a:buClr>
                <a:schemeClr val="tx1"/>
              </a:buClr>
            </a:pPr>
            <a:r>
              <a:rPr lang="en-US" altLang="ja-JP" sz="2800" dirty="0">
                <a:solidFill>
                  <a:srgbClr val="C00000"/>
                </a:solidFill>
              </a:rPr>
              <a:t>Cross-Border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C00000"/>
                </a:solidFill>
              </a:rPr>
              <a:t>Infringement</a:t>
            </a:r>
            <a:r>
              <a:rPr lang="en-US" altLang="ja-JP" sz="2800" dirty="0"/>
              <a:t> of JP </a:t>
            </a:r>
            <a:r>
              <a:rPr lang="en-US" altLang="ja-JP" sz="2800" dirty="0">
                <a:solidFill>
                  <a:srgbClr val="C00000"/>
                </a:solidFill>
              </a:rPr>
              <a:t>Trademark</a:t>
            </a:r>
            <a:r>
              <a:rPr lang="en-US" altLang="ja-JP" sz="2800" dirty="0"/>
              <a:t> Right in Digital Network Space</a:t>
            </a:r>
          </a:p>
          <a:p>
            <a:pPr>
              <a:buClr>
                <a:schemeClr val="tx1"/>
              </a:buClr>
            </a:pPr>
            <a:r>
              <a:rPr lang="en-US" altLang="ja-JP" sz="2800" dirty="0">
                <a:solidFill>
                  <a:srgbClr val="C00000"/>
                </a:solidFill>
              </a:rPr>
              <a:t>Cross-Border Infringement </a:t>
            </a:r>
            <a:r>
              <a:rPr lang="en-US" altLang="ja-JP" sz="2800" dirty="0"/>
              <a:t>of JP </a:t>
            </a:r>
            <a:r>
              <a:rPr lang="en-US" altLang="ja-JP" sz="2800" dirty="0">
                <a:solidFill>
                  <a:srgbClr val="C00000"/>
                </a:solidFill>
              </a:rPr>
              <a:t>Copyright</a:t>
            </a:r>
            <a:r>
              <a:rPr lang="en-US" altLang="ja-JP" sz="2800" dirty="0"/>
              <a:t> in Digital Network Space</a:t>
            </a:r>
          </a:p>
          <a:p>
            <a:pPr>
              <a:buClr>
                <a:schemeClr val="tx1"/>
              </a:buClr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Tips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on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Territorial Principle and </a:t>
            </a:r>
            <a:b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Cross-Border Infringement of IPRs in Japan</a:t>
            </a:r>
            <a:endParaRPr lang="en-US" altLang="ja-JP" sz="2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468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/>
          <a:lstStyle/>
          <a:p>
            <a:r>
              <a:rPr lang="en-US" altLang="ja-JP" dirty="0"/>
              <a:t>Thank you!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1640" y="2780928"/>
            <a:ext cx="6400800" cy="2952328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sz="4100" dirty="0">
                <a:solidFill>
                  <a:schemeClr val="tx1"/>
                </a:solidFill>
              </a:rPr>
              <a:t>Kei  IIDA</a:t>
            </a:r>
          </a:p>
          <a:p>
            <a:r>
              <a:rPr lang="en-US" altLang="ja-JP" sz="3400" dirty="0">
                <a:solidFill>
                  <a:schemeClr val="tx1"/>
                </a:solidFill>
              </a:rPr>
              <a:t>Attorney at Law &amp; Patent Attorney </a:t>
            </a:r>
          </a:p>
          <a:p>
            <a:r>
              <a:rPr lang="en-US" altLang="ja-JP" sz="3400" dirty="0">
                <a:solidFill>
                  <a:schemeClr val="tx1"/>
                </a:solidFill>
              </a:rPr>
              <a:t>Nakamura &amp; Partners</a:t>
            </a:r>
          </a:p>
          <a:p>
            <a:r>
              <a:rPr lang="en-US" altLang="ja-JP" sz="2100" dirty="0">
                <a:solidFill>
                  <a:schemeClr val="tx1"/>
                </a:solidFill>
              </a:rPr>
              <a:t>Shin-Tokyo Bldg., 6F, 3-1,</a:t>
            </a:r>
          </a:p>
          <a:p>
            <a:r>
              <a:rPr lang="en-US" altLang="ja-JP" sz="2100" dirty="0" err="1">
                <a:solidFill>
                  <a:schemeClr val="tx1"/>
                </a:solidFill>
              </a:rPr>
              <a:t>Marunouchi</a:t>
            </a:r>
            <a:r>
              <a:rPr lang="en-US" altLang="ja-JP" sz="2100" dirty="0">
                <a:solidFill>
                  <a:schemeClr val="tx1"/>
                </a:solidFill>
              </a:rPr>
              <a:t> 3-Chome, Chiyoda-</a:t>
            </a:r>
            <a:r>
              <a:rPr lang="en-US" altLang="ja-JP" sz="2100" dirty="0" err="1">
                <a:solidFill>
                  <a:schemeClr val="tx1"/>
                </a:solidFill>
              </a:rPr>
              <a:t>ku</a:t>
            </a:r>
            <a:r>
              <a:rPr lang="en-US" altLang="ja-JP" sz="2100" dirty="0">
                <a:solidFill>
                  <a:schemeClr val="tx1"/>
                </a:solidFill>
              </a:rPr>
              <a:t>,</a:t>
            </a:r>
          </a:p>
          <a:p>
            <a:r>
              <a:rPr lang="en-US" altLang="ja-JP" sz="2100" dirty="0">
                <a:solidFill>
                  <a:schemeClr val="tx1"/>
                </a:solidFill>
              </a:rPr>
              <a:t>Tokyo 100-8355 Japan</a:t>
            </a:r>
          </a:p>
          <a:p>
            <a:r>
              <a:rPr lang="en-US" altLang="ja-JP" sz="2100" dirty="0">
                <a:solidFill>
                  <a:schemeClr val="tx1"/>
                </a:solidFill>
              </a:rPr>
              <a:t>Tel: 81-3-3211-8741</a:t>
            </a:r>
          </a:p>
          <a:p>
            <a:r>
              <a:rPr lang="en-US" altLang="ja-JP" sz="2100" dirty="0">
                <a:solidFill>
                  <a:schemeClr val="tx1"/>
                </a:solidFill>
              </a:rPr>
              <a:t>Fax: 81-3-3214-6367</a:t>
            </a:r>
          </a:p>
          <a:p>
            <a:r>
              <a:rPr lang="en-US" altLang="ja-JP" sz="2100" dirty="0">
                <a:solidFill>
                  <a:schemeClr val="tx1"/>
                </a:solidFill>
              </a:rPr>
              <a:t>E-mail: k_iida@nakapat.gr.jp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92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Territorial Principle</a:t>
            </a:r>
            <a:r>
              <a:rPr lang="en-US" altLang="ja-JP" sz="3200" dirty="0"/>
              <a:t> of </a:t>
            </a:r>
            <a:r>
              <a:rPr lang="en-US" altLang="ja-JP" sz="3200" dirty="0">
                <a:solidFill>
                  <a:srgbClr val="C00000"/>
                </a:solidFill>
              </a:rPr>
              <a:t>IPRs</a:t>
            </a:r>
            <a:r>
              <a:rPr lang="en-US" altLang="ja-JP" sz="3200" dirty="0"/>
              <a:t> in Japan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kumimoji="1" lang="en-US" altLang="ja-JP" sz="2800" dirty="0">
                <a:solidFill>
                  <a:srgbClr val="C00000"/>
                </a:solidFill>
              </a:rPr>
              <a:t>The territorial principle</a:t>
            </a:r>
            <a:r>
              <a:rPr kumimoji="1" lang="en-US" altLang="ja-JP" sz="2800" dirty="0"/>
              <a:t> is one of the principles </a:t>
            </a:r>
            <a:r>
              <a:rPr kumimoji="1" lang="en-US" altLang="ja-JP" sz="2800" dirty="0">
                <a:solidFill>
                  <a:srgbClr val="C00000"/>
                </a:solidFill>
              </a:rPr>
              <a:t>under the international laws</a:t>
            </a:r>
            <a:r>
              <a:rPr kumimoji="1" lang="en-US" altLang="ja-JP" sz="2800" dirty="0"/>
              <a:t>.</a:t>
            </a:r>
          </a:p>
          <a:p>
            <a:pPr>
              <a:buClr>
                <a:schemeClr val="tx1"/>
              </a:buClr>
            </a:pPr>
            <a:r>
              <a:rPr kumimoji="1" lang="en-US" altLang="ja-JP" sz="2800" dirty="0">
                <a:solidFill>
                  <a:srgbClr val="C00000"/>
                </a:solidFill>
              </a:rPr>
              <a:t>The Supreme Court </a:t>
            </a:r>
            <a:r>
              <a:rPr kumimoji="1" lang="en-US" altLang="ja-JP" sz="2800" dirty="0"/>
              <a:t>of Japan </a:t>
            </a:r>
            <a:r>
              <a:rPr kumimoji="1" lang="en-US" altLang="ja-JP" sz="2800" dirty="0">
                <a:solidFill>
                  <a:srgbClr val="C00000"/>
                </a:solidFill>
              </a:rPr>
              <a:t>ruled</a:t>
            </a:r>
            <a:r>
              <a:rPr kumimoji="1" lang="en-US" altLang="ja-JP" sz="2800" dirty="0"/>
              <a:t> in the BBS Parallel Import Case in 1997 and the Card Reader Case in 2002 that </a:t>
            </a:r>
            <a:r>
              <a:rPr kumimoji="1" lang="en-US" altLang="ja-JP" sz="2800" dirty="0">
                <a:solidFill>
                  <a:srgbClr val="C00000"/>
                </a:solidFill>
              </a:rPr>
              <a:t>the Patent Act of Japan is subject to the territorial principle</a:t>
            </a:r>
            <a:r>
              <a:rPr kumimoji="1" lang="en-US" altLang="ja-JP" sz="2800" dirty="0"/>
              <a:t> and thus </a:t>
            </a:r>
            <a:r>
              <a:rPr kumimoji="1" lang="en-US" altLang="ja-JP" sz="2800" dirty="0">
                <a:solidFill>
                  <a:srgbClr val="C00000"/>
                </a:solidFill>
              </a:rPr>
              <a:t>in general JP patent rights can take effect only within Japan</a:t>
            </a:r>
            <a:r>
              <a:rPr kumimoji="1" lang="en-US" altLang="ja-JP" sz="2800" dirty="0"/>
              <a:t>.</a:t>
            </a:r>
          </a:p>
          <a:p>
            <a:pPr>
              <a:buClr>
                <a:schemeClr val="tx1"/>
              </a:buClr>
            </a:pPr>
            <a:r>
              <a:rPr lang="en-US" altLang="ja-JP" sz="2800" dirty="0">
                <a:solidFill>
                  <a:srgbClr val="C00000"/>
                </a:solidFill>
              </a:rPr>
              <a:t>Other JP </a:t>
            </a:r>
            <a:r>
              <a:rPr kumimoji="1" lang="en-US" altLang="ja-JP" sz="2800" dirty="0">
                <a:solidFill>
                  <a:srgbClr val="C00000"/>
                </a:solidFill>
              </a:rPr>
              <a:t>IPRs</a:t>
            </a:r>
            <a:r>
              <a:rPr kumimoji="1" lang="en-US" altLang="ja-JP" sz="2800" dirty="0"/>
              <a:t> such as </a:t>
            </a:r>
            <a:r>
              <a:rPr kumimoji="1" lang="en-US" altLang="ja-JP" sz="2800" dirty="0">
                <a:solidFill>
                  <a:srgbClr val="C00000"/>
                </a:solidFill>
              </a:rPr>
              <a:t>trademark rights</a:t>
            </a:r>
            <a:r>
              <a:rPr kumimoji="1" lang="en-US" altLang="ja-JP" sz="2800" dirty="0"/>
              <a:t> and </a:t>
            </a:r>
            <a:r>
              <a:rPr kumimoji="1" lang="en-US" altLang="ja-JP" sz="2800" dirty="0">
                <a:solidFill>
                  <a:srgbClr val="C00000"/>
                </a:solidFill>
              </a:rPr>
              <a:t>copyrights</a:t>
            </a:r>
            <a:r>
              <a:rPr kumimoji="1" lang="en-US" altLang="ja-JP" sz="2800" dirty="0"/>
              <a:t> are </a:t>
            </a:r>
            <a:r>
              <a:rPr kumimoji="1" lang="en-US" altLang="ja-JP" sz="2800" dirty="0">
                <a:solidFill>
                  <a:srgbClr val="C00000"/>
                </a:solidFill>
              </a:rPr>
              <a:t>in general very likely</a:t>
            </a:r>
            <a:r>
              <a:rPr kumimoji="1" lang="en-US" altLang="ja-JP" sz="2800" dirty="0"/>
              <a:t> </a:t>
            </a:r>
            <a:r>
              <a:rPr kumimoji="1" lang="en-US" altLang="ja-JP" sz="2800" dirty="0">
                <a:solidFill>
                  <a:srgbClr val="C00000"/>
                </a:solidFill>
              </a:rPr>
              <a:t>the same</a:t>
            </a:r>
            <a:r>
              <a:rPr kumimoji="1" lang="en-US" altLang="ja-JP" sz="2800" dirty="0"/>
              <a:t> as JP patent rights.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114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Territorial Principle</a:t>
            </a:r>
            <a:r>
              <a:rPr lang="en-US" altLang="ja-JP" sz="3200" dirty="0"/>
              <a:t> of </a:t>
            </a:r>
            <a:r>
              <a:rPr lang="en-US" altLang="ja-JP" sz="3200" dirty="0">
                <a:solidFill>
                  <a:srgbClr val="C00000"/>
                </a:solidFill>
              </a:rPr>
              <a:t>IPRs</a:t>
            </a:r>
            <a:r>
              <a:rPr lang="en-US" altLang="ja-JP" sz="3200" dirty="0"/>
              <a:t> in Japan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112568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</a:pPr>
            <a:r>
              <a:rPr kumimoji="1" lang="en-US" altLang="ja-JP" sz="2800" dirty="0"/>
              <a:t>Then, for example, the following acts which may infringe JP IPRs under JP IP laws </a:t>
            </a:r>
            <a:r>
              <a:rPr lang="en-US" altLang="ja-JP" sz="2800" dirty="0">
                <a:solidFill>
                  <a:srgbClr val="C00000"/>
                </a:solidFill>
              </a:rPr>
              <a:t>must be found within Japan</a:t>
            </a:r>
            <a:r>
              <a:rPr lang="en-US" altLang="ja-JP" sz="2800" dirty="0"/>
              <a:t>.</a:t>
            </a:r>
            <a:r>
              <a:rPr kumimoji="1" lang="en-US" altLang="ja-JP" sz="2800" dirty="0"/>
              <a:t> </a:t>
            </a:r>
          </a:p>
          <a:p>
            <a:pPr lvl="1">
              <a:buClr>
                <a:schemeClr val="tx1"/>
              </a:buClr>
            </a:pPr>
            <a:r>
              <a:rPr kumimoji="1" lang="en-US" altLang="ja-JP" sz="2400" dirty="0"/>
              <a:t>“</a:t>
            </a:r>
            <a:r>
              <a:rPr kumimoji="1" lang="en-US" altLang="ja-JP" sz="2400" dirty="0">
                <a:solidFill>
                  <a:srgbClr val="C00000"/>
                </a:solidFill>
              </a:rPr>
              <a:t>Providing</a:t>
            </a:r>
            <a:r>
              <a:rPr kumimoji="1" lang="en-US" altLang="ja-JP" sz="2400" dirty="0"/>
              <a:t>” </a:t>
            </a:r>
            <a:r>
              <a:rPr kumimoji="1" lang="en-US" altLang="ja-JP" sz="2400" dirty="0">
                <a:solidFill>
                  <a:srgbClr val="C00000"/>
                </a:solidFill>
              </a:rPr>
              <a:t>a</a:t>
            </a:r>
            <a:r>
              <a:rPr kumimoji="1" lang="en-US" altLang="ja-JP" sz="2400" dirty="0"/>
              <a:t> JP patented </a:t>
            </a:r>
            <a:r>
              <a:rPr kumimoji="1" lang="en-US" altLang="ja-JP" sz="2400" dirty="0">
                <a:solidFill>
                  <a:srgbClr val="C00000"/>
                </a:solidFill>
              </a:rPr>
              <a:t>computer program</a:t>
            </a:r>
            <a:r>
              <a:rPr kumimoji="1" lang="en-US" altLang="ja-JP" sz="2400" dirty="0"/>
              <a:t> “</a:t>
            </a:r>
            <a:r>
              <a:rPr kumimoji="1" lang="en-US" altLang="ja-JP" sz="2400" dirty="0">
                <a:solidFill>
                  <a:srgbClr val="C00000"/>
                </a:solidFill>
              </a:rPr>
              <a:t>through network</a:t>
            </a:r>
            <a:r>
              <a:rPr kumimoji="1" lang="en-US" altLang="ja-JP" sz="2400" dirty="0"/>
              <a:t>” as business </a:t>
            </a:r>
          </a:p>
          <a:p>
            <a:pPr lvl="1">
              <a:buClr>
                <a:schemeClr val="tx1"/>
              </a:buClr>
            </a:pPr>
            <a:r>
              <a:rPr kumimoji="1" lang="en-US" altLang="ja-JP" sz="2400" dirty="0"/>
              <a:t>“</a:t>
            </a:r>
            <a:r>
              <a:rPr kumimoji="1" lang="en-US" altLang="ja-JP" sz="2400" dirty="0">
                <a:solidFill>
                  <a:srgbClr val="C00000"/>
                </a:solidFill>
              </a:rPr>
              <a:t>Producing</a:t>
            </a:r>
            <a:r>
              <a:rPr kumimoji="1" lang="en-US" altLang="ja-JP" sz="2400" dirty="0"/>
              <a:t>” </a:t>
            </a:r>
            <a:r>
              <a:rPr kumimoji="1" lang="en-US" altLang="ja-JP" sz="2400" dirty="0">
                <a:solidFill>
                  <a:srgbClr val="C00000"/>
                </a:solidFill>
              </a:rPr>
              <a:t>a</a:t>
            </a:r>
            <a:r>
              <a:rPr kumimoji="1" lang="en-US" altLang="ja-JP" sz="2400" dirty="0"/>
              <a:t> JP patented </a:t>
            </a:r>
            <a:r>
              <a:rPr kumimoji="1" lang="en-US" altLang="ja-JP" sz="2400" dirty="0">
                <a:solidFill>
                  <a:srgbClr val="C00000"/>
                </a:solidFill>
              </a:rPr>
              <a:t>server/client system</a:t>
            </a:r>
            <a:r>
              <a:rPr kumimoji="1" lang="en-US" altLang="ja-JP" sz="2400" dirty="0"/>
              <a:t> </a:t>
            </a:r>
            <a:r>
              <a:rPr kumimoji="1" lang="en-US" altLang="ja-JP" sz="2400" dirty="0">
                <a:solidFill>
                  <a:srgbClr val="C00000"/>
                </a:solidFill>
              </a:rPr>
              <a:t>through network</a:t>
            </a:r>
            <a:r>
              <a:rPr kumimoji="1" lang="en-US" altLang="ja-JP" sz="2400" dirty="0"/>
              <a:t> as business </a:t>
            </a:r>
          </a:p>
          <a:p>
            <a:pPr lvl="1">
              <a:buClr>
                <a:schemeClr val="tx1"/>
              </a:buClr>
            </a:pPr>
            <a:r>
              <a:rPr kumimoji="1" lang="en-US" altLang="ja-JP" sz="2400" dirty="0"/>
              <a:t>“</a:t>
            </a:r>
            <a:r>
              <a:rPr kumimoji="1" lang="en-US" altLang="ja-JP" sz="2400" dirty="0">
                <a:solidFill>
                  <a:srgbClr val="C00000"/>
                </a:solidFill>
              </a:rPr>
              <a:t>Using</a:t>
            </a:r>
            <a:r>
              <a:rPr kumimoji="1" lang="en-US" altLang="ja-JP" sz="2400" dirty="0"/>
              <a:t>” </a:t>
            </a:r>
            <a:r>
              <a:rPr kumimoji="1" lang="en-US" altLang="ja-JP" sz="2400" dirty="0">
                <a:solidFill>
                  <a:srgbClr val="C00000"/>
                </a:solidFill>
              </a:rPr>
              <a:t>a trademark </a:t>
            </a:r>
            <a:r>
              <a:rPr kumimoji="1" lang="en-US" altLang="ja-JP" sz="2400" dirty="0"/>
              <a:t>identical </a:t>
            </a:r>
            <a:r>
              <a:rPr lang="en-US" altLang="ja-JP" sz="2400" dirty="0"/>
              <a:t>with </a:t>
            </a:r>
            <a:r>
              <a:rPr kumimoji="1" lang="en-US" altLang="ja-JP" sz="2400" dirty="0"/>
              <a:t>or similar to a JP registered trademark </a:t>
            </a:r>
            <a:r>
              <a:rPr kumimoji="1" lang="en-US" altLang="ja-JP" sz="2400" dirty="0">
                <a:solidFill>
                  <a:srgbClr val="C00000"/>
                </a:solidFill>
              </a:rPr>
              <a:t>for goods or services </a:t>
            </a:r>
            <a:r>
              <a:rPr kumimoji="1" lang="en-US" altLang="ja-JP" sz="2400" dirty="0"/>
              <a:t>identical with or similar to the designated goods or services </a:t>
            </a:r>
            <a:r>
              <a:rPr kumimoji="1" lang="en-US" altLang="ja-JP" sz="2400" dirty="0">
                <a:solidFill>
                  <a:srgbClr val="C00000"/>
                </a:solidFill>
              </a:rPr>
              <a:t>through network</a:t>
            </a:r>
            <a:r>
              <a:rPr kumimoji="1" lang="en-US" altLang="ja-JP" sz="2400" dirty="0"/>
              <a:t> as business</a:t>
            </a:r>
          </a:p>
          <a:p>
            <a:pPr lvl="1">
              <a:buClr>
                <a:schemeClr val="tx1"/>
              </a:buClr>
            </a:pPr>
            <a:r>
              <a:rPr lang="en-US" altLang="ja-JP" sz="2400" dirty="0"/>
              <a:t>“</a:t>
            </a:r>
            <a:r>
              <a:rPr lang="en-US" altLang="ja-JP" sz="2400" dirty="0">
                <a:solidFill>
                  <a:srgbClr val="C00000"/>
                </a:solidFill>
              </a:rPr>
              <a:t>Transmitting</a:t>
            </a:r>
            <a:r>
              <a:rPr lang="en-US" altLang="ja-JP" sz="2400" dirty="0"/>
              <a:t>” </a:t>
            </a:r>
            <a:r>
              <a:rPr lang="en-US" altLang="ja-JP" sz="2400" dirty="0">
                <a:solidFill>
                  <a:srgbClr val="C00000"/>
                </a:solidFill>
              </a:rPr>
              <a:t>a</a:t>
            </a:r>
            <a:r>
              <a:rPr lang="en-US" altLang="ja-JP" sz="2400" dirty="0"/>
              <a:t> JP copyrighted </a:t>
            </a:r>
            <a:r>
              <a:rPr lang="en-US" altLang="ja-JP" sz="2400" dirty="0">
                <a:solidFill>
                  <a:srgbClr val="C00000"/>
                </a:solidFill>
              </a:rPr>
              <a:t>work</a:t>
            </a:r>
            <a:r>
              <a:rPr lang="en-US" altLang="ja-JP" sz="2400" dirty="0"/>
              <a:t> “</a:t>
            </a:r>
            <a:r>
              <a:rPr lang="en-US" altLang="ja-JP" sz="2400" dirty="0">
                <a:solidFill>
                  <a:srgbClr val="C00000"/>
                </a:solidFill>
              </a:rPr>
              <a:t>to the public</a:t>
            </a:r>
            <a:r>
              <a:rPr lang="en-US" altLang="ja-JP" sz="2400" dirty="0"/>
              <a:t>” </a:t>
            </a:r>
            <a:r>
              <a:rPr lang="en-US" altLang="ja-JP" sz="2400" dirty="0">
                <a:solidFill>
                  <a:srgbClr val="C00000"/>
                </a:solidFill>
              </a:rPr>
              <a:t>through network</a:t>
            </a:r>
          </a:p>
          <a:p>
            <a:pPr>
              <a:buClr>
                <a:schemeClr val="tx1"/>
              </a:buClr>
            </a:pPr>
            <a:r>
              <a:rPr lang="en-US" altLang="ja-JP" sz="2800" dirty="0"/>
              <a:t>Then, the issues of </a:t>
            </a:r>
            <a:r>
              <a:rPr lang="en-US" altLang="ja-JP" sz="2800" dirty="0">
                <a:solidFill>
                  <a:srgbClr val="C00000"/>
                </a:solidFill>
              </a:rPr>
              <a:t>cross-border infringement of JP IPRs</a:t>
            </a:r>
            <a:r>
              <a:rPr lang="en-US" altLang="ja-JP" sz="2800" dirty="0"/>
              <a:t> have to become </a:t>
            </a:r>
            <a:r>
              <a:rPr lang="en-US" altLang="ja-JP" sz="2800" dirty="0">
                <a:solidFill>
                  <a:srgbClr val="C00000"/>
                </a:solidFill>
              </a:rPr>
              <a:t>serious</a:t>
            </a:r>
            <a:r>
              <a:rPr lang="en-US" altLang="ja-JP" sz="2800" dirty="0"/>
              <a:t> especially </a:t>
            </a:r>
            <a:r>
              <a:rPr lang="en-US" altLang="ja-JP" sz="2800" dirty="0">
                <a:solidFill>
                  <a:srgbClr val="C00000"/>
                </a:solidFill>
              </a:rPr>
              <a:t>in a digital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C00000"/>
                </a:solidFill>
              </a:rPr>
              <a:t>network space</a:t>
            </a:r>
            <a:r>
              <a:rPr lang="en-US" altLang="ja-JP" sz="2800" dirty="0"/>
              <a:t>.</a:t>
            </a:r>
            <a:endParaRPr kumimoji="1" lang="en-US" altLang="ja-JP" sz="2800" dirty="0"/>
          </a:p>
          <a:p>
            <a:pPr lvl="1">
              <a:buClr>
                <a:schemeClr val="tx1"/>
              </a:buClr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919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99241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Patent</a:t>
            </a:r>
            <a:r>
              <a:rPr lang="en-US" altLang="ja-JP" sz="3200" dirty="0"/>
              <a:t> Right </a:t>
            </a:r>
            <a:br>
              <a:rPr lang="en-US" altLang="ja-JP" sz="3200" dirty="0"/>
            </a:br>
            <a:r>
              <a:rPr lang="en-US" altLang="ja-JP" sz="3200" dirty="0"/>
              <a:t>in Digital Network Space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895513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The infringing act of “</a:t>
            </a:r>
            <a:r>
              <a:rPr lang="en-US" altLang="ja-JP" sz="2400" dirty="0">
                <a:solidFill>
                  <a:srgbClr val="C00000"/>
                </a:solidFill>
              </a:rPr>
              <a:t>providing</a:t>
            </a:r>
            <a:r>
              <a:rPr lang="en-US" altLang="ja-JP" sz="2400" dirty="0"/>
              <a:t>” </a:t>
            </a:r>
            <a:r>
              <a:rPr lang="en-US" altLang="ja-JP" sz="2400" dirty="0">
                <a:solidFill>
                  <a:srgbClr val="C00000"/>
                </a:solidFill>
              </a:rPr>
              <a:t>a</a:t>
            </a:r>
            <a:r>
              <a:rPr lang="en-US" altLang="ja-JP" sz="2400" dirty="0"/>
              <a:t> JP patented </a:t>
            </a:r>
            <a:r>
              <a:rPr lang="en-US" altLang="ja-JP" sz="2400" dirty="0">
                <a:solidFill>
                  <a:srgbClr val="C00000"/>
                </a:solidFill>
              </a:rPr>
              <a:t>computer program</a:t>
            </a:r>
            <a:r>
              <a:rPr lang="en-US" altLang="ja-JP" sz="2400" dirty="0"/>
              <a:t> “</a:t>
            </a:r>
            <a:r>
              <a:rPr lang="en-US" altLang="ja-JP" sz="2400" dirty="0">
                <a:solidFill>
                  <a:srgbClr val="C00000"/>
                </a:solidFill>
              </a:rPr>
              <a:t>through network</a:t>
            </a:r>
            <a:r>
              <a:rPr lang="en-US" altLang="ja-JP" sz="2400" dirty="0"/>
              <a:t>” as business </a:t>
            </a:r>
            <a:r>
              <a:rPr lang="en-US" altLang="ja-JP" sz="2400" dirty="0">
                <a:solidFill>
                  <a:srgbClr val="C00000"/>
                </a:solidFill>
              </a:rPr>
              <a:t>must be found within Japan</a:t>
            </a:r>
            <a:r>
              <a:rPr lang="en-US" altLang="ja-JP" sz="2400" dirty="0"/>
              <a:t>.</a:t>
            </a:r>
          </a:p>
          <a:p>
            <a:r>
              <a:rPr lang="en-US" altLang="ja-JP" sz="2400" dirty="0"/>
              <a:t>What will happen in a case where </a:t>
            </a:r>
            <a:r>
              <a:rPr lang="en-US" altLang="ja-JP" sz="2400" dirty="0">
                <a:solidFill>
                  <a:srgbClr val="C00000"/>
                </a:solidFill>
              </a:rPr>
              <a:t>a defendant outside Japan</a:t>
            </a:r>
            <a:r>
              <a:rPr lang="en-US" altLang="ja-JP" sz="2400" dirty="0"/>
              <a:t> as business </a:t>
            </a:r>
            <a:r>
              <a:rPr lang="en-US" altLang="ja-JP" sz="2400" dirty="0">
                <a:solidFill>
                  <a:srgbClr val="C00000"/>
                </a:solidFill>
              </a:rPr>
              <a:t>manages a server outside Japan</a:t>
            </a:r>
            <a:r>
              <a:rPr lang="en-US" altLang="ja-JP" sz="2400" dirty="0"/>
              <a:t> and </a:t>
            </a:r>
            <a:r>
              <a:rPr lang="en-US" altLang="ja-JP" sz="2400" dirty="0">
                <a:solidFill>
                  <a:srgbClr val="C00000"/>
                </a:solidFill>
              </a:rPr>
              <a:t>transmits</a:t>
            </a:r>
            <a:r>
              <a:rPr lang="en-US" altLang="ja-JP" sz="2400" dirty="0"/>
              <a:t> JP patented </a:t>
            </a:r>
            <a:r>
              <a:rPr lang="en-US" altLang="ja-JP" sz="2400" dirty="0">
                <a:solidFill>
                  <a:srgbClr val="C00000"/>
                </a:solidFill>
              </a:rPr>
              <a:t>computer programs</a:t>
            </a:r>
            <a:r>
              <a:rPr lang="en-US" altLang="ja-JP" sz="2400" dirty="0"/>
              <a:t> from the server </a:t>
            </a:r>
            <a:r>
              <a:rPr lang="en-US" altLang="ja-JP" sz="2400" dirty="0">
                <a:solidFill>
                  <a:srgbClr val="C00000"/>
                </a:solidFill>
              </a:rPr>
              <a:t>to users inside Japan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C00000"/>
                </a:solidFill>
              </a:rPr>
              <a:t>via the Internet </a:t>
            </a:r>
            <a:r>
              <a:rPr lang="en-US" altLang="ja-JP" sz="2400" dirty="0"/>
              <a:t>?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57259C8-4FEE-DD50-5372-0250EE4E12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488" y="4352111"/>
            <a:ext cx="6192688" cy="23222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矢印: 左 7">
            <a:extLst>
              <a:ext uri="{FF2B5EF4-FFF2-40B4-BE49-F238E27FC236}">
                <a16:creationId xmlns:a16="http://schemas.microsoft.com/office/drawing/2014/main" id="{54EE8993-AD1F-C137-0C6F-011453DAD158}"/>
              </a:ext>
            </a:extLst>
          </p:cNvPr>
          <p:cNvSpPr/>
          <p:nvPr/>
        </p:nvSpPr>
        <p:spPr>
          <a:xfrm>
            <a:off x="3842326" y="5085184"/>
            <a:ext cx="259228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スマイル 8">
            <a:extLst>
              <a:ext uri="{FF2B5EF4-FFF2-40B4-BE49-F238E27FC236}">
                <a16:creationId xmlns:a16="http://schemas.microsoft.com/office/drawing/2014/main" id="{06B38BE7-4F6B-39B6-A776-05DBBDB44518}"/>
              </a:ext>
            </a:extLst>
          </p:cNvPr>
          <p:cNvSpPr/>
          <p:nvPr/>
        </p:nvSpPr>
        <p:spPr>
          <a:xfrm>
            <a:off x="7057049" y="4499774"/>
            <a:ext cx="580453" cy="56808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: 磁気ディスク 9">
            <a:extLst>
              <a:ext uri="{FF2B5EF4-FFF2-40B4-BE49-F238E27FC236}">
                <a16:creationId xmlns:a16="http://schemas.microsoft.com/office/drawing/2014/main" id="{7E034026-7022-22A7-777E-A3A348346F01}"/>
              </a:ext>
            </a:extLst>
          </p:cNvPr>
          <p:cNvSpPr/>
          <p:nvPr/>
        </p:nvSpPr>
        <p:spPr>
          <a:xfrm>
            <a:off x="6516216" y="5082903"/>
            <a:ext cx="699457" cy="48463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六角形 10">
            <a:extLst>
              <a:ext uri="{FF2B5EF4-FFF2-40B4-BE49-F238E27FC236}">
                <a16:creationId xmlns:a16="http://schemas.microsoft.com/office/drawing/2014/main" id="{F9947B8A-B849-4C6A-E743-6EC8675B2A38}"/>
              </a:ext>
            </a:extLst>
          </p:cNvPr>
          <p:cNvSpPr/>
          <p:nvPr/>
        </p:nvSpPr>
        <p:spPr>
          <a:xfrm>
            <a:off x="4678430" y="4897450"/>
            <a:ext cx="1060704" cy="914400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Computer Program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4621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99241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Patent</a:t>
            </a:r>
            <a:r>
              <a:rPr lang="en-US" altLang="ja-JP" sz="3200" dirty="0"/>
              <a:t> Right </a:t>
            </a:r>
            <a:br>
              <a:rPr lang="en-US" altLang="ja-JP" sz="3200" dirty="0"/>
            </a:br>
            <a:r>
              <a:rPr lang="en-US" altLang="ja-JP" sz="3200" dirty="0"/>
              <a:t>in Digital Network Space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5229200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</a:pPr>
            <a:r>
              <a:rPr lang="en-US" altLang="ja-JP" sz="2400" dirty="0">
                <a:solidFill>
                  <a:srgbClr val="C00000"/>
                </a:solidFill>
              </a:rPr>
              <a:t>The IP High Court </a:t>
            </a:r>
            <a:r>
              <a:rPr lang="en-US" altLang="ja-JP" sz="2400" dirty="0"/>
              <a:t>of Japan in the DWANGO v. FC2 Case I in 2022 </a:t>
            </a:r>
            <a:r>
              <a:rPr lang="en-US" altLang="ja-JP" sz="2400" dirty="0">
                <a:solidFill>
                  <a:srgbClr val="C00000"/>
                </a:solidFill>
              </a:rPr>
              <a:t>found infringement</a:t>
            </a:r>
            <a:r>
              <a:rPr lang="en-US" altLang="ja-JP" sz="2400" dirty="0"/>
              <a:t> of a JP patent right on a computer program. </a:t>
            </a:r>
          </a:p>
          <a:p>
            <a:r>
              <a:rPr lang="en-US" altLang="ja-JP" sz="2400" dirty="0"/>
              <a:t>The Court found </a:t>
            </a:r>
            <a:r>
              <a:rPr lang="en-US" altLang="ja-JP" sz="2400" dirty="0">
                <a:solidFill>
                  <a:srgbClr val="C00000"/>
                </a:solidFill>
              </a:rPr>
              <a:t>as substantial and overall legal evaluation</a:t>
            </a:r>
            <a:r>
              <a:rPr lang="en-US" altLang="ja-JP" sz="2400" dirty="0"/>
              <a:t> that the defendant as business </a:t>
            </a:r>
            <a:r>
              <a:rPr lang="en-US" altLang="ja-JP" sz="2400" dirty="0">
                <a:solidFill>
                  <a:srgbClr val="C00000"/>
                </a:solidFill>
              </a:rPr>
              <a:t>provides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C00000"/>
                </a:solidFill>
              </a:rPr>
              <a:t>within Japan </a:t>
            </a:r>
            <a:r>
              <a:rPr lang="en-US" altLang="ja-JP" sz="2400" dirty="0"/>
              <a:t>JP patented </a:t>
            </a:r>
            <a:r>
              <a:rPr lang="en-US" altLang="ja-JP" sz="2400" dirty="0">
                <a:solidFill>
                  <a:srgbClr val="C00000"/>
                </a:solidFill>
              </a:rPr>
              <a:t>computer programs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C00000"/>
                </a:solidFill>
              </a:rPr>
              <a:t>to users inside Japan via the Internet </a:t>
            </a:r>
            <a:r>
              <a:rPr lang="en-US" altLang="ja-JP" sz="2400" dirty="0"/>
              <a:t>considering (i) the transmission </a:t>
            </a:r>
            <a:r>
              <a:rPr lang="en-US" altLang="ja-JP" sz="2400" dirty="0">
                <a:solidFill>
                  <a:srgbClr val="C00000"/>
                </a:solidFill>
              </a:rPr>
              <a:t>starts and ends with the access and control by users inside Japan</a:t>
            </a:r>
            <a:r>
              <a:rPr lang="en-US" altLang="ja-JP" sz="2400" dirty="0"/>
              <a:t> to the server, (ii) the transmission is </a:t>
            </a:r>
            <a:r>
              <a:rPr lang="en-US" altLang="ja-JP" sz="2400" dirty="0">
                <a:solidFill>
                  <a:srgbClr val="C00000"/>
                </a:solidFill>
              </a:rPr>
              <a:t>difficult to be clearly and easily divided into the part outside Japan and the part inside Japan</a:t>
            </a:r>
            <a:r>
              <a:rPr lang="en-US" altLang="ja-JP" sz="2400" dirty="0"/>
              <a:t>, (iii) the transmission is </a:t>
            </a:r>
            <a:r>
              <a:rPr lang="en-US" altLang="ja-JP" sz="2400" dirty="0">
                <a:solidFill>
                  <a:srgbClr val="C00000"/>
                </a:solidFill>
              </a:rPr>
              <a:t>directed to users inside Japan</a:t>
            </a:r>
            <a:r>
              <a:rPr lang="en-US" altLang="ja-JP" sz="2400" dirty="0"/>
              <a:t>,  (iv) </a:t>
            </a:r>
            <a:r>
              <a:rPr lang="en-US" altLang="ja-JP" sz="2400" dirty="0">
                <a:solidFill>
                  <a:srgbClr val="C00000"/>
                </a:solidFill>
              </a:rPr>
              <a:t>the effect of the computer program </a:t>
            </a:r>
            <a:r>
              <a:rPr lang="en-US" altLang="ja-JP" sz="2400" dirty="0"/>
              <a:t>by the transmission is </a:t>
            </a:r>
            <a:r>
              <a:rPr lang="en-US" altLang="ja-JP" sz="2400" dirty="0">
                <a:solidFill>
                  <a:srgbClr val="C00000"/>
                </a:solidFill>
              </a:rPr>
              <a:t>taken in Japan</a:t>
            </a:r>
            <a:r>
              <a:rPr lang="en-US" altLang="ja-JP" sz="2400" dirty="0"/>
              <a:t>, etc.</a:t>
            </a:r>
          </a:p>
          <a:p>
            <a:r>
              <a:rPr lang="en-US" altLang="ja-JP" sz="2400" dirty="0"/>
              <a:t>The Case was </a:t>
            </a:r>
            <a:r>
              <a:rPr lang="en-US" altLang="ja-JP" sz="2400" dirty="0">
                <a:solidFill>
                  <a:srgbClr val="C00000"/>
                </a:solidFill>
              </a:rPr>
              <a:t>appealed </a:t>
            </a:r>
            <a:r>
              <a:rPr lang="en-US" altLang="ja-JP" sz="2400" dirty="0"/>
              <a:t>and is </a:t>
            </a:r>
            <a:r>
              <a:rPr lang="en-US" altLang="ja-JP" sz="2400" dirty="0">
                <a:solidFill>
                  <a:srgbClr val="C00000"/>
                </a:solidFill>
              </a:rPr>
              <a:t>pending before the Supreme Court</a:t>
            </a:r>
            <a:r>
              <a:rPr lang="en-US" altLang="ja-JP" sz="2400" dirty="0"/>
              <a:t> of Japan.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82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99241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Patent</a:t>
            </a:r>
            <a:r>
              <a:rPr lang="en-US" altLang="ja-JP" sz="3200" dirty="0"/>
              <a:t> Right </a:t>
            </a:r>
            <a:br>
              <a:rPr lang="en-US" altLang="ja-JP" sz="3200" dirty="0"/>
            </a:br>
            <a:r>
              <a:rPr lang="en-US" altLang="ja-JP" sz="3200" dirty="0"/>
              <a:t>in Digital Network Space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895513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The infringing act of “</a:t>
            </a:r>
            <a:r>
              <a:rPr lang="en-US" altLang="ja-JP" sz="2400" dirty="0">
                <a:solidFill>
                  <a:srgbClr val="C00000"/>
                </a:solidFill>
              </a:rPr>
              <a:t>producing</a:t>
            </a:r>
            <a:r>
              <a:rPr lang="en-US" altLang="ja-JP" sz="2400" dirty="0"/>
              <a:t>” </a:t>
            </a:r>
            <a:r>
              <a:rPr kumimoji="1" lang="en-US" altLang="ja-JP" sz="2400" dirty="0">
                <a:solidFill>
                  <a:srgbClr val="C00000"/>
                </a:solidFill>
              </a:rPr>
              <a:t>a</a:t>
            </a:r>
            <a:r>
              <a:rPr kumimoji="1" lang="en-US" altLang="ja-JP" sz="2400" dirty="0"/>
              <a:t> JP patented </a:t>
            </a:r>
            <a:r>
              <a:rPr kumimoji="1" lang="en-US" altLang="ja-JP" sz="2400" dirty="0">
                <a:solidFill>
                  <a:srgbClr val="C00000"/>
                </a:solidFill>
              </a:rPr>
              <a:t>server/client system</a:t>
            </a:r>
            <a:r>
              <a:rPr kumimoji="1" lang="en-US" altLang="ja-JP" sz="2400" dirty="0"/>
              <a:t> </a:t>
            </a:r>
            <a:r>
              <a:rPr kumimoji="1" lang="en-US" altLang="ja-JP" sz="2400" dirty="0">
                <a:solidFill>
                  <a:srgbClr val="C00000"/>
                </a:solidFill>
              </a:rPr>
              <a:t>through network </a:t>
            </a:r>
            <a:r>
              <a:rPr lang="en-US" altLang="ja-JP" sz="2400" dirty="0"/>
              <a:t>as business </a:t>
            </a:r>
            <a:r>
              <a:rPr lang="en-US" altLang="ja-JP" sz="2400" dirty="0">
                <a:solidFill>
                  <a:srgbClr val="C00000"/>
                </a:solidFill>
              </a:rPr>
              <a:t>must be found within Japan</a:t>
            </a:r>
            <a:r>
              <a:rPr lang="en-US" altLang="ja-JP" sz="2400" dirty="0"/>
              <a:t>.</a:t>
            </a:r>
          </a:p>
          <a:p>
            <a:r>
              <a:rPr lang="en-US" altLang="ja-JP" sz="2400" dirty="0"/>
              <a:t>What will happen in a case where </a:t>
            </a:r>
            <a:r>
              <a:rPr lang="en-US" altLang="ja-JP" sz="2400" dirty="0">
                <a:solidFill>
                  <a:srgbClr val="C00000"/>
                </a:solidFill>
              </a:rPr>
              <a:t>a defendant outside Japan</a:t>
            </a:r>
            <a:r>
              <a:rPr lang="en-US" altLang="ja-JP" sz="2400" dirty="0"/>
              <a:t> as business </a:t>
            </a:r>
            <a:r>
              <a:rPr lang="en-US" altLang="ja-JP" sz="2400" dirty="0">
                <a:solidFill>
                  <a:srgbClr val="C00000"/>
                </a:solidFill>
              </a:rPr>
              <a:t>manages a server outside Japan</a:t>
            </a:r>
            <a:r>
              <a:rPr lang="en-US" altLang="ja-JP" sz="2400" dirty="0"/>
              <a:t> and </a:t>
            </a:r>
            <a:r>
              <a:rPr lang="en-US" altLang="ja-JP" sz="2400" dirty="0">
                <a:solidFill>
                  <a:srgbClr val="C00000"/>
                </a:solidFill>
              </a:rPr>
              <a:t>let users inside Japan use the server with client terminals via the Internet</a:t>
            </a:r>
            <a:r>
              <a:rPr lang="en-US" altLang="ja-JP" sz="2400" dirty="0"/>
              <a:t>, and </a:t>
            </a:r>
            <a:r>
              <a:rPr lang="en-US" altLang="ja-JP" sz="2400" dirty="0">
                <a:solidFill>
                  <a:srgbClr val="C00000"/>
                </a:solidFill>
              </a:rPr>
              <a:t>the server and the client terminals constitute a</a:t>
            </a:r>
            <a:r>
              <a:rPr lang="en-US" altLang="ja-JP" sz="2400" dirty="0"/>
              <a:t> JP patented </a:t>
            </a:r>
            <a:r>
              <a:rPr lang="en-US" altLang="ja-JP" sz="2400" dirty="0">
                <a:solidFill>
                  <a:srgbClr val="C00000"/>
                </a:solidFill>
              </a:rPr>
              <a:t>server/client system </a:t>
            </a:r>
            <a:r>
              <a:rPr lang="en-US" altLang="ja-JP" sz="2400" dirty="0"/>
              <a:t>?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2471FE1-8FA1-D635-53BE-C8B691F36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4647162"/>
            <a:ext cx="5575448" cy="21009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スマイル 5">
            <a:extLst>
              <a:ext uri="{FF2B5EF4-FFF2-40B4-BE49-F238E27FC236}">
                <a16:creationId xmlns:a16="http://schemas.microsoft.com/office/drawing/2014/main" id="{E86F7E67-47EF-A6A0-2532-C802BBC90682}"/>
              </a:ext>
            </a:extLst>
          </p:cNvPr>
          <p:cNvSpPr/>
          <p:nvPr/>
        </p:nvSpPr>
        <p:spPr>
          <a:xfrm>
            <a:off x="7118723" y="4647162"/>
            <a:ext cx="580453" cy="56808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磁気ディスク 6">
            <a:extLst>
              <a:ext uri="{FF2B5EF4-FFF2-40B4-BE49-F238E27FC236}">
                <a16:creationId xmlns:a16="http://schemas.microsoft.com/office/drawing/2014/main" id="{B9DC6D4B-C13F-EA53-B31C-7941EF00E531}"/>
              </a:ext>
            </a:extLst>
          </p:cNvPr>
          <p:cNvSpPr/>
          <p:nvPr/>
        </p:nvSpPr>
        <p:spPr>
          <a:xfrm>
            <a:off x="6516216" y="5082903"/>
            <a:ext cx="699457" cy="484632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Server</a:t>
            </a:r>
            <a:endParaRPr kumimoji="1" lang="ja-JP" altLang="en-US" sz="1050" dirty="0"/>
          </a:p>
        </p:txBody>
      </p:sp>
      <p:sp>
        <p:nvSpPr>
          <p:cNvPr id="10" name="矢印: 左右 9">
            <a:extLst>
              <a:ext uri="{FF2B5EF4-FFF2-40B4-BE49-F238E27FC236}">
                <a16:creationId xmlns:a16="http://schemas.microsoft.com/office/drawing/2014/main" id="{4EFD01BE-7045-F3ED-4E06-A6F745A2AC95}"/>
              </a:ext>
            </a:extLst>
          </p:cNvPr>
          <p:cNvSpPr/>
          <p:nvPr/>
        </p:nvSpPr>
        <p:spPr>
          <a:xfrm>
            <a:off x="4355977" y="5087835"/>
            <a:ext cx="208823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B38AC225-91E2-607F-45EE-4F7B5A9BBD56}"/>
              </a:ext>
            </a:extLst>
          </p:cNvPr>
          <p:cNvSpPr/>
          <p:nvPr/>
        </p:nvSpPr>
        <p:spPr>
          <a:xfrm>
            <a:off x="3872474" y="4975461"/>
            <a:ext cx="432735" cy="69951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Client</a:t>
            </a:r>
            <a:endParaRPr kumimoji="1" lang="ja-JP" altLang="en-US" sz="1050" dirty="0"/>
          </a:p>
        </p:txBody>
      </p:sp>
      <p:sp>
        <p:nvSpPr>
          <p:cNvPr id="13" name="右中かっこ 12">
            <a:extLst>
              <a:ext uri="{FF2B5EF4-FFF2-40B4-BE49-F238E27FC236}">
                <a16:creationId xmlns:a16="http://schemas.microsoft.com/office/drawing/2014/main" id="{3BBF57AB-7B41-0C3A-77AF-2FF8A796D011}"/>
              </a:ext>
            </a:extLst>
          </p:cNvPr>
          <p:cNvSpPr/>
          <p:nvPr/>
        </p:nvSpPr>
        <p:spPr>
          <a:xfrm rot="5400000">
            <a:off x="5430863" y="4147697"/>
            <a:ext cx="133859" cy="3435761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10387C-DD95-2651-A2F9-A7C959C1617B}"/>
              </a:ext>
            </a:extLst>
          </p:cNvPr>
          <p:cNvSpPr/>
          <p:nvPr/>
        </p:nvSpPr>
        <p:spPr>
          <a:xfrm>
            <a:off x="5148064" y="5984142"/>
            <a:ext cx="648072" cy="34909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System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747070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99241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Patent</a:t>
            </a:r>
            <a:r>
              <a:rPr lang="en-US" altLang="ja-JP" sz="3200" dirty="0"/>
              <a:t> Right </a:t>
            </a:r>
            <a:br>
              <a:rPr lang="en-US" altLang="ja-JP" sz="3200" dirty="0"/>
            </a:br>
            <a:r>
              <a:rPr lang="en-US" altLang="ja-JP" sz="3200" dirty="0"/>
              <a:t>in Digital and Network World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895513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</a:pPr>
            <a:r>
              <a:rPr lang="en-US" altLang="ja-JP" sz="2400" dirty="0">
                <a:solidFill>
                  <a:srgbClr val="C00000"/>
                </a:solidFill>
              </a:rPr>
              <a:t>The Tokyo District Court </a:t>
            </a:r>
            <a:r>
              <a:rPr lang="en-US" altLang="ja-JP" sz="2400" dirty="0"/>
              <a:t>of Japan in the DWANGO v. FC2 Case II in 2022 </a:t>
            </a:r>
            <a:r>
              <a:rPr lang="en-US" altLang="ja-JP" sz="2400" dirty="0">
                <a:solidFill>
                  <a:srgbClr val="C00000"/>
                </a:solidFill>
              </a:rPr>
              <a:t>did not find infringement</a:t>
            </a:r>
            <a:r>
              <a:rPr lang="en-US" altLang="ja-JP" sz="2400" dirty="0"/>
              <a:t> of a JP patent right on a server/client system. </a:t>
            </a:r>
          </a:p>
          <a:p>
            <a:r>
              <a:rPr lang="en-US" altLang="ja-JP" sz="2400" dirty="0"/>
              <a:t>The Tokyo District Court </a:t>
            </a:r>
            <a:r>
              <a:rPr lang="en-US" altLang="ja-JP" sz="2400" dirty="0">
                <a:solidFill>
                  <a:srgbClr val="C00000"/>
                </a:solidFill>
              </a:rPr>
              <a:t>reasoned</a:t>
            </a:r>
            <a:r>
              <a:rPr lang="en-US" altLang="ja-JP" sz="2400" dirty="0"/>
              <a:t> that, in order to meet the infringing act of “producing” a JP patented system, </a:t>
            </a:r>
            <a:r>
              <a:rPr lang="en-US" altLang="ja-JP" sz="2400" dirty="0">
                <a:solidFill>
                  <a:srgbClr val="C00000"/>
                </a:solidFill>
              </a:rPr>
              <a:t>the system with all the patented elements must be produced within Japan</a:t>
            </a:r>
            <a:r>
              <a:rPr lang="en-US" altLang="ja-JP" sz="2400" dirty="0"/>
              <a:t>.</a:t>
            </a:r>
          </a:p>
          <a:p>
            <a:r>
              <a:rPr kumimoji="1" lang="en-US" altLang="ja-JP" sz="2400" dirty="0"/>
              <a:t>The Case was </a:t>
            </a:r>
            <a:r>
              <a:rPr kumimoji="1" lang="en-US" altLang="ja-JP" sz="2400" dirty="0">
                <a:solidFill>
                  <a:srgbClr val="C00000"/>
                </a:solidFill>
              </a:rPr>
              <a:t>appealed to the IP High Court</a:t>
            </a:r>
            <a:r>
              <a:rPr kumimoji="1" lang="en-US" altLang="ja-JP" sz="2400" dirty="0"/>
              <a:t> of Japan.</a:t>
            </a:r>
          </a:p>
          <a:p>
            <a:r>
              <a:rPr lang="en-US" altLang="ja-JP" sz="2400" dirty="0"/>
              <a:t>The IP High Court </a:t>
            </a:r>
            <a:r>
              <a:rPr lang="en-US" altLang="ja-JP" sz="2400" dirty="0">
                <a:solidFill>
                  <a:srgbClr val="C00000"/>
                </a:solidFill>
              </a:rPr>
              <a:t>first called for third-party opinions</a:t>
            </a:r>
            <a:r>
              <a:rPr lang="en-US" altLang="ja-JP" sz="2400" dirty="0"/>
              <a:t>, newly introduced by the amendment of the Patent Act of Japan in 2021. </a:t>
            </a:r>
          </a:p>
          <a:p>
            <a:r>
              <a:rPr kumimoji="1" lang="en-US" altLang="ja-JP" sz="2400" dirty="0"/>
              <a:t>The IP High Court designated the Case as a </a:t>
            </a:r>
            <a:r>
              <a:rPr kumimoji="1" lang="en-US" altLang="ja-JP" sz="2400" dirty="0">
                <a:solidFill>
                  <a:srgbClr val="C00000"/>
                </a:solidFill>
              </a:rPr>
              <a:t>Grand Panel Case</a:t>
            </a:r>
            <a:r>
              <a:rPr kumimoji="1" lang="en-US" altLang="ja-JP" sz="2400" dirty="0"/>
              <a:t> in 2023.</a:t>
            </a:r>
          </a:p>
          <a:p>
            <a:endParaRPr kumimoji="1" lang="en-US" altLang="ja-JP" sz="24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06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992419" cy="1080120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rgbClr val="C00000"/>
                </a:solidFill>
              </a:rPr>
              <a:t>Cross Border Infringement</a:t>
            </a:r>
            <a:r>
              <a:rPr lang="en-US" altLang="ja-JP" sz="3200" dirty="0"/>
              <a:t> of JP </a:t>
            </a:r>
            <a:r>
              <a:rPr lang="en-US" altLang="ja-JP" sz="3200" dirty="0">
                <a:solidFill>
                  <a:srgbClr val="C00000"/>
                </a:solidFill>
              </a:rPr>
              <a:t>Patent</a:t>
            </a:r>
            <a:r>
              <a:rPr lang="en-US" altLang="ja-JP" sz="3200" dirty="0"/>
              <a:t> Right </a:t>
            </a:r>
            <a:br>
              <a:rPr lang="en-US" altLang="ja-JP" sz="3200" dirty="0"/>
            </a:br>
            <a:r>
              <a:rPr lang="en-US" altLang="ja-JP" sz="3200" dirty="0"/>
              <a:t>in Digital and Network World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52292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</a:pPr>
            <a:r>
              <a:rPr lang="en-US" altLang="ja-JP" sz="2400" dirty="0">
                <a:solidFill>
                  <a:srgbClr val="C00000"/>
                </a:solidFill>
              </a:rPr>
              <a:t>The IP High Court, Grand Panel </a:t>
            </a:r>
            <a:r>
              <a:rPr lang="en-US" altLang="ja-JP" sz="2400" dirty="0"/>
              <a:t>of Japan in the DWANGO v. FC2 Case II in 2023 </a:t>
            </a:r>
            <a:r>
              <a:rPr lang="en-US" altLang="ja-JP" sz="2400" dirty="0">
                <a:solidFill>
                  <a:srgbClr val="C00000"/>
                </a:solidFill>
              </a:rPr>
              <a:t>found infringement</a:t>
            </a:r>
            <a:r>
              <a:rPr lang="en-US" altLang="ja-JP" sz="2400" dirty="0"/>
              <a:t> of a JP patent right on a server/client system. </a:t>
            </a:r>
          </a:p>
          <a:p>
            <a:r>
              <a:rPr lang="en-US" altLang="ja-JP" sz="2400" dirty="0"/>
              <a:t>The Court found that the defendant as business </a:t>
            </a:r>
            <a:r>
              <a:rPr lang="en-US" altLang="ja-JP" sz="2400" dirty="0">
                <a:solidFill>
                  <a:srgbClr val="C00000"/>
                </a:solidFill>
              </a:rPr>
              <a:t>produces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C00000"/>
                </a:solidFill>
              </a:rPr>
              <a:t>within Japan </a:t>
            </a:r>
            <a:r>
              <a:rPr lang="en-US" altLang="ja-JP" sz="2400" dirty="0"/>
              <a:t>JP patented </a:t>
            </a:r>
            <a:r>
              <a:rPr lang="en-US" altLang="ja-JP" sz="2400" dirty="0">
                <a:solidFill>
                  <a:srgbClr val="C00000"/>
                </a:solidFill>
              </a:rPr>
              <a:t>server/client system for users inside Japan via the Internet </a:t>
            </a:r>
            <a:r>
              <a:rPr lang="en-US" altLang="ja-JP" sz="2400" dirty="0"/>
              <a:t>considering (i) </a:t>
            </a:r>
            <a:r>
              <a:rPr lang="en-US" altLang="ja-JP" sz="2400" dirty="0">
                <a:solidFill>
                  <a:srgbClr val="C00000"/>
                </a:solidFill>
              </a:rPr>
              <a:t>a specific manner of the act</a:t>
            </a:r>
            <a:r>
              <a:rPr lang="en-US" altLang="ja-JP" sz="2400" dirty="0"/>
              <a:t> as </a:t>
            </a:r>
            <a:r>
              <a:rPr lang="en-US" altLang="ja-JP" sz="2400" dirty="0">
                <a:solidFill>
                  <a:srgbClr val="C00000"/>
                </a:solidFill>
              </a:rPr>
              <a:t>the transmission</a:t>
            </a:r>
            <a:r>
              <a:rPr lang="en-US" altLang="ja-JP" sz="2400" dirty="0"/>
              <a:t> by the server outside Japan </a:t>
            </a:r>
            <a:r>
              <a:rPr lang="en-US" altLang="ja-JP" sz="2400" dirty="0">
                <a:solidFill>
                  <a:srgbClr val="C00000"/>
                </a:solidFill>
              </a:rPr>
              <a:t>and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C00000"/>
                </a:solidFill>
              </a:rPr>
              <a:t>the receipt</a:t>
            </a:r>
            <a:r>
              <a:rPr lang="en-US" altLang="ja-JP" sz="2400" dirty="0"/>
              <a:t> by the client insider Japan of the subject files are </a:t>
            </a:r>
            <a:r>
              <a:rPr lang="en-US" altLang="ja-JP" sz="2400" dirty="0">
                <a:solidFill>
                  <a:srgbClr val="C00000"/>
                </a:solidFill>
              </a:rPr>
              <a:t>performed as a package</a:t>
            </a:r>
            <a:r>
              <a:rPr lang="en-US" altLang="ja-JP" sz="2400" dirty="0"/>
              <a:t> and </a:t>
            </a:r>
            <a:r>
              <a:rPr lang="en-US" altLang="ja-JP" sz="2400" dirty="0">
                <a:solidFill>
                  <a:srgbClr val="C00000"/>
                </a:solidFill>
              </a:rPr>
              <a:t>completed with the receipt inside Japan</a:t>
            </a:r>
            <a:r>
              <a:rPr lang="en-US" altLang="ja-JP" sz="2400" dirty="0"/>
              <a:t>, (ii) </a:t>
            </a:r>
            <a:r>
              <a:rPr lang="en-US" altLang="ja-JP" sz="2400" dirty="0">
                <a:solidFill>
                  <a:srgbClr val="C00000"/>
                </a:solidFill>
              </a:rPr>
              <a:t>the client inside Japan performs the major functions of the system</a:t>
            </a:r>
            <a:r>
              <a:rPr lang="en-US" altLang="ja-JP" sz="2400" dirty="0"/>
              <a:t> among elements constituting the system, (iii)</a:t>
            </a:r>
            <a:r>
              <a:rPr lang="en-US" altLang="ja-JP" sz="2400" dirty="0">
                <a:solidFill>
                  <a:srgbClr val="C00000"/>
                </a:solidFill>
              </a:rPr>
              <a:t> the effect of the system</a:t>
            </a:r>
            <a:r>
              <a:rPr lang="en-US" altLang="ja-JP" sz="2400" dirty="0"/>
              <a:t> is </a:t>
            </a:r>
            <a:r>
              <a:rPr lang="en-US" altLang="ja-JP" sz="2400" dirty="0">
                <a:solidFill>
                  <a:srgbClr val="C00000"/>
                </a:solidFill>
              </a:rPr>
              <a:t>taken in Japan</a:t>
            </a:r>
            <a:r>
              <a:rPr lang="en-US" altLang="ja-JP" sz="2400" dirty="0"/>
              <a:t>,  (iv) the use in Japan of the system can influence the economic profits by the patentee from the system, etc.</a:t>
            </a:r>
          </a:p>
          <a:p>
            <a:r>
              <a:rPr lang="en-US" altLang="ja-JP" sz="2400" dirty="0"/>
              <a:t>The Case was </a:t>
            </a:r>
            <a:r>
              <a:rPr lang="en-US" altLang="ja-JP" sz="2400" dirty="0">
                <a:solidFill>
                  <a:srgbClr val="C00000"/>
                </a:solidFill>
              </a:rPr>
              <a:t>appealed </a:t>
            </a:r>
            <a:r>
              <a:rPr lang="en-US" altLang="ja-JP" sz="2400" dirty="0"/>
              <a:t>and is </a:t>
            </a:r>
            <a:r>
              <a:rPr lang="en-US" altLang="ja-JP" sz="2400" dirty="0">
                <a:solidFill>
                  <a:srgbClr val="C00000"/>
                </a:solidFill>
              </a:rPr>
              <a:t>pending before the Supreme Court</a:t>
            </a:r>
            <a:r>
              <a:rPr lang="en-US" altLang="ja-JP" sz="2400" dirty="0"/>
              <a:t> of Japan.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E5AD-7F0D-4375-BDC7-7387640FBFF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095194"/>
      </p:ext>
    </p:extLst>
  </p:cSld>
  <p:clrMapOvr>
    <a:masterClrMapping/>
  </p:clrMapOvr>
</p:sld>
</file>

<file path=ppt/theme/theme1.xml><?xml version="1.0" encoding="utf-8"?>
<a:theme xmlns:a="http://schemas.openxmlformats.org/drawingml/2006/main" name="Nakamuraテンプレート(simple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Nakamura日本語／英語用テンプレート(シンプル版)</Template>
  <TotalTime>17962</TotalTime>
  <Words>2028</Words>
  <Application>Microsoft Office PowerPoint</Application>
  <PresentationFormat>画面に合わせる (4:3)</PresentationFormat>
  <Paragraphs>137</Paragraphs>
  <Slides>20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3" baseType="lpstr">
      <vt:lpstr>Arial</vt:lpstr>
      <vt:lpstr>Calibri</vt:lpstr>
      <vt:lpstr>Nakamuraテンプレート(simple)</vt:lpstr>
      <vt:lpstr>TERRITORIAL PRINCIPLE and  CROSS-BORDER INFRINGEMENT  of IPRs in JAPAN</vt:lpstr>
      <vt:lpstr>Table of Contents</vt:lpstr>
      <vt:lpstr>Territorial Principle of IPRs in Japan</vt:lpstr>
      <vt:lpstr>Territorial Principle of IPRs in Japan</vt:lpstr>
      <vt:lpstr>Cross Border Infringement of JP Patent Right  in Digital Network Space</vt:lpstr>
      <vt:lpstr>Cross Border Infringement of JP Patent Right  in Digital Network Space</vt:lpstr>
      <vt:lpstr>Cross Border Infringement of JP Patent Right  in Digital Network Space</vt:lpstr>
      <vt:lpstr>Cross Border Infringement of JP Patent Right  in Digital and Network World</vt:lpstr>
      <vt:lpstr>Cross Border Infringement of JP Patent Right  in Digital and Network World</vt:lpstr>
      <vt:lpstr>Cross Border Infringement of JP Trademark Right in Digital Network Space</vt:lpstr>
      <vt:lpstr>Cross Border Infringement of JP Trademark Right in Digital Network Space</vt:lpstr>
      <vt:lpstr>Cross Border Infringement of JP Trademark Right in Digital Network Space</vt:lpstr>
      <vt:lpstr>Cross Border Infringement of JP Trademark Right in Digital Network Space</vt:lpstr>
      <vt:lpstr>Cross Border Infringement of JP Copyright  in Digital Network Space</vt:lpstr>
      <vt:lpstr>Cross Border Infringement of JP Copyright  in Digital Network Space</vt:lpstr>
      <vt:lpstr>Cross Border Infringement of JP Copyright  in Digital Network Space</vt:lpstr>
      <vt:lpstr>Cross Border Infringement of JP Copyright  in Digital Network Space</vt:lpstr>
      <vt:lpstr>Tips on Territorial Principle and  Cross-border Infringement of IPRs in Japan</vt:lpstr>
      <vt:lpstr>Tips on Territorial Principle and  Cross-border Infringement of IPRs in Japan</vt:lpstr>
      <vt:lpstr>Thank you!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Enforcement of SEP in Japan</dc:title>
  <dc:creator>飯田 圭</dc:creator>
  <cp:lastModifiedBy>飯田 圭（Kei_Iida）</cp:lastModifiedBy>
  <cp:revision>399</cp:revision>
  <dcterms:created xsi:type="dcterms:W3CDTF">2015-11-09T04:35:49Z</dcterms:created>
  <dcterms:modified xsi:type="dcterms:W3CDTF">2025-02-03T05:42:02Z</dcterms:modified>
</cp:coreProperties>
</file>